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webextensions/webextension1.xml" ContentType="application/vnd.ms-office.webextension+xml"/>
  <Override PartName="/ppt/notesSlides/notesSlide4.xml" ContentType="application/vnd.openxmlformats-officedocument.presentationml.notesSlide+xml"/>
  <Override PartName="/ppt/webextensions/webextension2.xml" ContentType="application/vnd.ms-office.webextension+xml"/>
  <Override PartName="/ppt/notesSlides/notesSlide5.xml" ContentType="application/vnd.openxmlformats-officedocument.presentationml.notesSlide+xml"/>
  <Override PartName="/ppt/webextensions/webextension3.xml" ContentType="application/vnd.ms-office.webextens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2" r:id="rId2"/>
    <p:sldId id="260" r:id="rId3"/>
    <p:sldId id="256" r:id="rId4"/>
    <p:sldId id="263" r:id="rId5"/>
    <p:sldId id="261" r:id="rId6"/>
    <p:sldId id="264" r:id="rId7"/>
    <p:sldId id="265" r:id="rId8"/>
    <p:sldId id="266" r:id="rId9"/>
    <p:sldId id="267" r:id="rId10"/>
    <p:sldId id="258" r:id="rId11"/>
    <p:sldId id="271" r:id="rId12"/>
    <p:sldId id="268" r:id="rId13"/>
    <p:sldId id="257" r:id="rId14"/>
    <p:sldId id="269" r:id="rId15"/>
    <p:sldId id="259" r:id="rId16"/>
    <p:sldId id="272" r:id="rId17"/>
    <p:sldId id="270"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06" autoAdjust="0"/>
    <p:restoredTop sz="86044" autoAdjust="0"/>
  </p:normalViewPr>
  <p:slideViewPr>
    <p:cSldViewPr snapToGrid="0">
      <p:cViewPr>
        <p:scale>
          <a:sx n="66" d="100"/>
          <a:sy n="66" d="100"/>
        </p:scale>
        <p:origin x="941"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294B5-751D-441A-8D6A-B60A959FA026}" type="datetimeFigureOut">
              <a:rPr lang="fr-FR" smtClean="0"/>
              <a:t>09/12/2022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B08A83-2100-4500-A8EE-B156839FF8F2}" type="slidenum">
              <a:rPr lang="fr-FR" smtClean="0"/>
              <a:t>‹N°›</a:t>
            </a:fld>
            <a:endParaRPr lang="fr-FR"/>
          </a:p>
        </p:txBody>
      </p:sp>
    </p:spTree>
    <p:extLst>
      <p:ext uri="{BB962C8B-B14F-4D97-AF65-F5344CB8AC3E}">
        <p14:creationId xmlns:p14="http://schemas.microsoft.com/office/powerpoint/2010/main" val="409819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beaucoup des graphes présentés dans ce module, il est possible d’effectuer des requêtes SPARQL via un </a:t>
            </a:r>
            <a:r>
              <a:rPr lang="fr-FR" dirty="0" err="1"/>
              <a:t>endoint</a:t>
            </a:r>
            <a:r>
              <a:rPr lang="fr-FR" dirty="0"/>
              <a:t> dédié sur Wikidata. Une grande partie du vocabulaire ainsi présenté est présent dans le système de requêtages comme </a:t>
            </a:r>
            <a:r>
              <a:rPr lang="fr-FR" dirty="0" err="1"/>
              <a:t>rdf</a:t>
            </a:r>
            <a:r>
              <a:rPr lang="fr-FR" dirty="0"/>
              <a:t>, </a:t>
            </a:r>
            <a:r>
              <a:rPr lang="fr-FR" dirty="0" err="1"/>
              <a:t>skos</a:t>
            </a:r>
            <a:r>
              <a:rPr lang="fr-FR" dirty="0"/>
              <a:t> ou </a:t>
            </a:r>
            <a:r>
              <a:rPr lang="fr-FR" dirty="0" err="1"/>
              <a:t>owl</a:t>
            </a:r>
            <a:r>
              <a:rPr lang="fr-FR" dirty="0"/>
              <a:t>. En dehors de ces vocabulaires déjà connus, Wikidata embarque son propre vocabulaire permettant ainsi de représenter et rechercher les entités ainsi que leurs relations et propriétés. Tous les éléments du vocabulaire non pas été utilisé dans le cadre de ce projet mais les suivants peuvent être retrouvé dans nos requêtes SPARQL : </a:t>
            </a:r>
            <a:r>
              <a:rPr lang="fr-FR" dirty="0" err="1"/>
              <a:t>wdt</a:t>
            </a:r>
            <a:r>
              <a:rPr lang="fr-FR" dirty="0"/>
              <a:t> (référence à une relation), </a:t>
            </a:r>
            <a:r>
              <a:rPr lang="fr-FR" dirty="0" err="1"/>
              <a:t>wd</a:t>
            </a:r>
            <a:r>
              <a:rPr lang="fr-FR" dirty="0"/>
              <a:t> (référence à l’entité qui doit directement être lié à la relation), p (référence à une propriété d’une entité), </a:t>
            </a:r>
            <a:r>
              <a:rPr lang="fr-FR" dirty="0" err="1"/>
              <a:t>ps</a:t>
            </a:r>
            <a:r>
              <a:rPr lang="fr-FR" dirty="0"/>
              <a:t> (référence à la valeur de la propriété), bd (permet de choisir le graphe qui sera utilisé ainsi que la langue de recherche des informations). </a:t>
            </a:r>
          </a:p>
        </p:txBody>
      </p:sp>
      <p:sp>
        <p:nvSpPr>
          <p:cNvPr id="4" name="Espace réservé du numéro de diapositive 3"/>
          <p:cNvSpPr>
            <a:spLocks noGrp="1"/>
          </p:cNvSpPr>
          <p:nvPr>
            <p:ph type="sldNum" sz="quarter" idx="5"/>
          </p:nvPr>
        </p:nvSpPr>
        <p:spPr/>
        <p:txBody>
          <a:bodyPr/>
          <a:lstStyle/>
          <a:p>
            <a:fld id="{3CB08A83-2100-4500-A8EE-B156839FF8F2}" type="slidenum">
              <a:rPr lang="fr-FR" smtClean="0"/>
              <a:t>7</a:t>
            </a:fld>
            <a:endParaRPr lang="fr-FR"/>
          </a:p>
        </p:txBody>
      </p:sp>
    </p:spTree>
    <p:extLst>
      <p:ext uri="{BB962C8B-B14F-4D97-AF65-F5344CB8AC3E}">
        <p14:creationId xmlns:p14="http://schemas.microsoft.com/office/powerpoint/2010/main" val="3528128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buFontTx/>
              <a:buChar char="-"/>
            </a:pPr>
            <a:r>
              <a:rPr lang="fr-FR" dirty="0"/>
              <a:t>Le wiki permet d’explorer le graph de connaissance de manière graphique, c'est-</a:t>
            </a:r>
            <a:r>
              <a:rPr lang="fr-FR" dirty="0" err="1"/>
              <a:t>àdire</a:t>
            </a:r>
            <a:r>
              <a:rPr lang="fr-FR" dirty="0"/>
              <a:t> de la même façon qu’on pourrait naviguer sur internet. Cette navigation intuitive permet d’avoir un aperçu rapide des données que l’on voudra extraire par la suite, cela permet notamment de consulter la liste des relations disponibles et la diversité des propriétés liés à un nœud (entité).</a:t>
            </a:r>
          </a:p>
          <a:p>
            <a:pPr marL="171450" indent="-171450">
              <a:buFontTx/>
              <a:buChar char="-"/>
            </a:pPr>
            <a:endParaRPr lang="fr-FR" dirty="0"/>
          </a:p>
          <a:p>
            <a:pPr marL="171450" indent="-171450">
              <a:buFontTx/>
              <a:buChar char="-"/>
            </a:pPr>
            <a:r>
              <a:rPr lang="fr-FR" dirty="0"/>
              <a:t>Une fois le premier débroussaillage effectué avec le wiki, il faut définir la liste des relations que l’on souhaite utiliser pour parcourir notre graphe. Le </a:t>
            </a:r>
            <a:r>
              <a:rPr lang="fr-FR" dirty="0" err="1"/>
              <a:t>Query</a:t>
            </a:r>
            <a:r>
              <a:rPr lang="fr-FR" dirty="0"/>
              <a:t> Builder permet justement d'exécuter des requêtes simples vers la base de connaissance en proposant un système d’autocomplétions des concepts et propriétés. Cette exécution rapide de requêtes permet de tester de façon indépendante les différentes instructions qui composeront la requête finale.</a:t>
            </a:r>
          </a:p>
          <a:p>
            <a:pPr marL="171450" indent="-171450">
              <a:buFontTx/>
              <a:buChar char="-"/>
            </a:pPr>
            <a:r>
              <a:rPr lang="fr-FR" dirty="0"/>
              <a:t>Une fois notre requête prête, elle peut être exécutée dans le </a:t>
            </a:r>
            <a:r>
              <a:rPr lang="fr-FR" dirty="0" err="1"/>
              <a:t>Query</a:t>
            </a:r>
            <a:r>
              <a:rPr lang="fr-FR" dirty="0"/>
              <a:t> Service qui va interpréter notre code et nous renvoyer les données associées issus de la base de connaissance Wikidata. Le </a:t>
            </a:r>
            <a:r>
              <a:rPr lang="fr-FR" dirty="0" err="1"/>
              <a:t>Query</a:t>
            </a:r>
            <a:r>
              <a:rPr lang="fr-FR" dirty="0"/>
              <a:t> Service permet également de visualiser ou de convertir les données ainsi récupérées pour : 1. Constater que la requête s’est bien déroulée et que le résultat est satisfaisant 2. Pouvoir exporter les données dans des formats connus pour faciliter leur exploitation avec d’autres langages de programmation/outils en ligne.</a:t>
            </a:r>
          </a:p>
          <a:p>
            <a:pPr marL="171450" indent="-171450">
              <a:buFontTx/>
              <a:buChar char="-"/>
            </a:pPr>
            <a:endParaRPr lang="fr-FR" dirty="0"/>
          </a:p>
        </p:txBody>
      </p:sp>
      <p:sp>
        <p:nvSpPr>
          <p:cNvPr id="4" name="Espace réservé du numéro de diapositive 3"/>
          <p:cNvSpPr>
            <a:spLocks noGrp="1"/>
          </p:cNvSpPr>
          <p:nvPr>
            <p:ph type="sldNum" sz="quarter" idx="5"/>
          </p:nvPr>
        </p:nvSpPr>
        <p:spPr/>
        <p:txBody>
          <a:bodyPr/>
          <a:lstStyle/>
          <a:p>
            <a:fld id="{3CB08A83-2100-4500-A8EE-B156839FF8F2}" type="slidenum">
              <a:rPr lang="fr-FR" smtClean="0"/>
              <a:t>8</a:t>
            </a:fld>
            <a:endParaRPr lang="fr-FR"/>
          </a:p>
        </p:txBody>
      </p:sp>
    </p:spTree>
    <p:extLst>
      <p:ext uri="{BB962C8B-B14F-4D97-AF65-F5344CB8AC3E}">
        <p14:creationId xmlns:p14="http://schemas.microsoft.com/office/powerpoint/2010/main" val="1419431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un premier temps, voici le code couleur de ce graphe : En jaune les individus féminins, en bleu les individus masculins, en rouge les organismes masculins et en vert les organismes intersexe. On voit via cette représentation que le nombre d’individus masculins est plus important que le nombres d’individus féminin. De plus, on note la présence de 2 individus considéré comme organisme masculin, cela étant expliqué dans l’univers par la méconnaissance de leur espèce. De plus, le graphe nous indique la présence d’individu intersexe.</a:t>
            </a:r>
          </a:p>
        </p:txBody>
      </p:sp>
      <p:sp>
        <p:nvSpPr>
          <p:cNvPr id="4" name="Espace réservé du numéro de diapositive 3"/>
          <p:cNvSpPr>
            <a:spLocks noGrp="1"/>
          </p:cNvSpPr>
          <p:nvPr>
            <p:ph type="sldNum" sz="quarter" idx="5"/>
          </p:nvPr>
        </p:nvSpPr>
        <p:spPr/>
        <p:txBody>
          <a:bodyPr/>
          <a:lstStyle/>
          <a:p>
            <a:fld id="{3CB08A83-2100-4500-A8EE-B156839FF8F2}" type="slidenum">
              <a:rPr lang="fr-FR" smtClean="0"/>
              <a:t>10</a:t>
            </a:fld>
            <a:endParaRPr lang="fr-FR"/>
          </a:p>
        </p:txBody>
      </p:sp>
    </p:spTree>
    <p:extLst>
      <p:ext uri="{BB962C8B-B14F-4D97-AF65-F5344CB8AC3E}">
        <p14:creationId xmlns:p14="http://schemas.microsoft.com/office/powerpoint/2010/main" val="63177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code couleur du graphe est le suivant : les individus en rouge sont des maîtres, les individus en jaune des élèves et les individus bleus ont eu les 2 rôles au cours de leur vie. On peut ainsi voir qu’un certain nombre de personnages gravitent autour des membres principaux de la franchise comme Luke Skywalker ou Yoda. Cela est entre autres expliqué par le nombre plus important d'œuvres incluant ces personnages. On retrouve aussi un certain nombre de binômes maîtres/élève, souvent introduit et seulement présent dans l’univers étendu de la série (jeux et bande dessinés).</a:t>
            </a:r>
          </a:p>
        </p:txBody>
      </p:sp>
      <p:sp>
        <p:nvSpPr>
          <p:cNvPr id="4" name="Espace réservé du numéro de diapositive 3"/>
          <p:cNvSpPr>
            <a:spLocks noGrp="1"/>
          </p:cNvSpPr>
          <p:nvPr>
            <p:ph type="sldNum" sz="quarter" idx="5"/>
          </p:nvPr>
        </p:nvSpPr>
        <p:spPr/>
        <p:txBody>
          <a:bodyPr/>
          <a:lstStyle/>
          <a:p>
            <a:fld id="{3CB08A83-2100-4500-A8EE-B156839FF8F2}" type="slidenum">
              <a:rPr lang="fr-FR" smtClean="0"/>
              <a:t>13</a:t>
            </a:fld>
            <a:endParaRPr lang="fr-FR"/>
          </a:p>
        </p:txBody>
      </p:sp>
    </p:spTree>
    <p:extLst>
      <p:ext uri="{BB962C8B-B14F-4D97-AF65-F5344CB8AC3E}">
        <p14:creationId xmlns:p14="http://schemas.microsoft.com/office/powerpoint/2010/main" val="2174449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code couleur du graphe est le suivant : les entités vertes représentent les films, les entités jaunes les acteurs impliqués dans les films et les entités rouges la notation des films sur 1. </a:t>
            </a:r>
          </a:p>
          <a:p>
            <a:r>
              <a:rPr lang="fr-FR" dirty="0"/>
              <a:t>Dans un premier temps, la notation des films nous indique que les épisodes de la prélogie (film I, II et III) sont ceux le moins appréciés de l’univers. Les plus appréciés restent les tout premiers films qui obtiennent les meilleures notes d’après les spectateurs. </a:t>
            </a:r>
          </a:p>
          <a:p>
            <a:r>
              <a:rPr lang="fr-FR" dirty="0"/>
              <a:t>La dernière trilogie est quant à elle appréciée de manière globale (2 films avec un score de plus de 80%). </a:t>
            </a:r>
          </a:p>
          <a:p>
            <a:r>
              <a:rPr lang="fr-FR" dirty="0"/>
              <a:t>Pour finir concernant les notations des films, ce sont les premier et derniers épisodes de la saga qui sont le moins appréciés avec les 2 pires notes enregistrées. </a:t>
            </a:r>
          </a:p>
          <a:p>
            <a:r>
              <a:rPr lang="fr-FR" dirty="0"/>
              <a:t>Pour ce qui est des acteurs impliqués dans la saga, le graphe nous indique que la plupart de ceux-ci ont joué leurs personnages dans la totalité des films 14 impliquant leur personnage. Les seules exceptions sont les personnages de Yoda, </a:t>
            </a:r>
            <a:r>
              <a:rPr lang="fr-FR" dirty="0" err="1"/>
              <a:t>Darth</a:t>
            </a:r>
            <a:r>
              <a:rPr lang="fr-FR" dirty="0"/>
              <a:t> Vader, </a:t>
            </a:r>
            <a:r>
              <a:rPr lang="fr-FR" dirty="0" err="1"/>
              <a:t>Anakin</a:t>
            </a:r>
            <a:r>
              <a:rPr lang="fr-FR" dirty="0"/>
              <a:t> et Yoda et Obi-Wan, ceux-ci étant présents sur la quasi-totalité des films, représentant une période de 42 ans. Pour finir, une autre partie des informations à permit de définir le score moyen des films dans lesquelles les acteurs présents sont. La représentation graphique suivante montre que la grande majorité de ces acteurs à connu un impact positif de cette Saga dans leurs carrières cinématographiques.</a:t>
            </a:r>
          </a:p>
        </p:txBody>
      </p:sp>
      <p:sp>
        <p:nvSpPr>
          <p:cNvPr id="4" name="Espace réservé du numéro de diapositive 3"/>
          <p:cNvSpPr>
            <a:spLocks noGrp="1"/>
          </p:cNvSpPr>
          <p:nvPr>
            <p:ph type="sldNum" sz="quarter" idx="5"/>
          </p:nvPr>
        </p:nvSpPr>
        <p:spPr/>
        <p:txBody>
          <a:bodyPr/>
          <a:lstStyle/>
          <a:p>
            <a:fld id="{3CB08A83-2100-4500-A8EE-B156839FF8F2}" type="slidenum">
              <a:rPr lang="fr-FR" smtClean="0"/>
              <a:t>15</a:t>
            </a:fld>
            <a:endParaRPr lang="fr-FR"/>
          </a:p>
        </p:txBody>
      </p:sp>
    </p:spTree>
    <p:extLst>
      <p:ext uri="{BB962C8B-B14F-4D97-AF65-F5344CB8AC3E}">
        <p14:creationId xmlns:p14="http://schemas.microsoft.com/office/powerpoint/2010/main" val="3840740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AF5C214-B21C-EE65-47D2-5448CF23B43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28D436A-1123-4BF8-25AC-B94548FE5C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8DC4487-86D8-44FB-3F44-9A87F146EC92}"/>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D45B69FF-5839-2523-7144-29269664C6B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9E9BBEA-C152-8640-7A8D-E70FB99912D5}"/>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17314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1F8813-DED5-6D9E-78F3-F28D8BE4865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BB31833-425E-BAB2-A840-00757B55738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FC4E7BC-F791-FD54-D982-6E5190FF561F}"/>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51F27702-D67E-F1E3-9B41-729E646FB0A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5E273C4-9362-99AC-305C-B7F4793E5FC1}"/>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2913934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B518C5B-B1EB-95FC-46AE-D56459FBDE1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E6AEB0D-3137-863B-F638-19DB8628C1D7}"/>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DB923CB-0E63-9287-33A3-3C9928216968}"/>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E10A04C5-EFDE-9E7E-C44D-DC90B9BCAF8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30B5D6-657C-FE10-4DD2-09A7B286C916}"/>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177792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461357-3552-A179-4E43-ADF7D5DADCF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8553329B-5196-C356-B8F5-DAF5C89C20E6}"/>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C3CB368-22A8-85AE-37A7-526AE80BF318}"/>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EA333330-3FFC-F168-CAF4-D757775FA8B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374D8ED-484B-BEBF-714E-205915DBF717}"/>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284454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073B86-5E7B-FD17-7854-1AF0D12BBF1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8108014-2E4F-0CC2-28A7-902B5D01F6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40EB8A54-6045-D31F-DBFF-E203EAA0FA39}"/>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891D4941-6377-DB80-7B62-B95DCFF86B4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2463A3D-DDD4-778A-5F0D-843B50CE4D49}"/>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32618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AFB381-F4CE-D237-5870-70B76C5EADC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046BFDC-BA09-1AF8-B2DE-6D60557ACAB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376A096D-A35B-504C-2FF9-EE2E8768C13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725C064E-0342-6A4B-8474-2C005AD83DED}"/>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6" name="Espace réservé du pied de page 5">
            <a:extLst>
              <a:ext uri="{FF2B5EF4-FFF2-40B4-BE49-F238E27FC236}">
                <a16:creationId xmlns:a16="http://schemas.microsoft.com/office/drawing/2014/main" id="{4EED141C-EA20-A182-8F75-2BD35595A86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F2BE591-C3DA-85EC-DE52-EE997D3F6537}"/>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291965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B1038A-9096-0F77-5CC3-59F90A56C32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80520F4-F813-7D54-DC6A-8B7D9EFC1B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D3D4BCA-F3FA-121A-0428-F3E754C06D9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5679522-F62F-A42F-2D89-57D95CA413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F67CFB9-016D-B5FF-2732-41687754BBA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3949FEF-B21B-B1FD-6427-7E18A4CA771D}"/>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8" name="Espace réservé du pied de page 7">
            <a:extLst>
              <a:ext uri="{FF2B5EF4-FFF2-40B4-BE49-F238E27FC236}">
                <a16:creationId xmlns:a16="http://schemas.microsoft.com/office/drawing/2014/main" id="{B2F26A0F-AD5A-5375-8323-C16A5BEEF5C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723A06E9-B211-4088-5A38-E0ADB59B60C7}"/>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112397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44162FF-A975-FA83-65A9-4CFDC5945C1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C2A8735A-4AF5-4CE1-EE05-E2E85CE080A7}"/>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4" name="Espace réservé du pied de page 3">
            <a:extLst>
              <a:ext uri="{FF2B5EF4-FFF2-40B4-BE49-F238E27FC236}">
                <a16:creationId xmlns:a16="http://schemas.microsoft.com/office/drawing/2014/main" id="{A0079172-923B-7A95-ACB8-56B169679FDB}"/>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5FD4DEF-8BB6-C6AE-621F-1B56A79ECFBA}"/>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341897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40CE6FD-86CF-3EB0-48BD-70B56717482A}"/>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3" name="Espace réservé du pied de page 2">
            <a:extLst>
              <a:ext uri="{FF2B5EF4-FFF2-40B4-BE49-F238E27FC236}">
                <a16:creationId xmlns:a16="http://schemas.microsoft.com/office/drawing/2014/main" id="{ED18F282-3E72-FF94-23B0-CFF1F4875D9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B7865F48-BA88-B76F-6E9F-246E46F28388}"/>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318171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CDB31B-1D89-D684-6287-AD185FBE26F4}"/>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2DE762B2-7F79-88ED-A8C8-F7959CC3EA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709535F-B065-1E81-B5D5-E0C330204B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65ADC20-07F7-F1DF-42BA-850BD1480732}"/>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6" name="Espace réservé du pied de page 5">
            <a:extLst>
              <a:ext uri="{FF2B5EF4-FFF2-40B4-BE49-F238E27FC236}">
                <a16:creationId xmlns:a16="http://schemas.microsoft.com/office/drawing/2014/main" id="{FE6470B3-22D3-2E46-8547-5B0531CCE2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BA29D12-0A17-D592-04C4-743608DB1A72}"/>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304238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9FF28E-B1B8-D742-96F4-45F1E9D8A97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4C2BE74C-3DAF-67F6-E1A8-C4C01AB2BD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6F231C1-7E59-3849-8B25-32BC494334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BE73C63-AC33-900B-6C03-27928F700B5C}"/>
              </a:ext>
            </a:extLst>
          </p:cNvPr>
          <p:cNvSpPr>
            <a:spLocks noGrp="1"/>
          </p:cNvSpPr>
          <p:nvPr>
            <p:ph type="dt" sz="half" idx="10"/>
          </p:nvPr>
        </p:nvSpPr>
        <p:spPr/>
        <p:txBody>
          <a:bodyPr/>
          <a:lstStyle/>
          <a:p>
            <a:fld id="{02B8D012-D1F1-4B5E-801C-80911601FE81}" type="datetimeFigureOut">
              <a:rPr lang="fr-FR" smtClean="0"/>
              <a:t>09/12/2022</a:t>
            </a:fld>
            <a:endParaRPr lang="fr-FR"/>
          </a:p>
        </p:txBody>
      </p:sp>
      <p:sp>
        <p:nvSpPr>
          <p:cNvPr id="6" name="Espace réservé du pied de page 5">
            <a:extLst>
              <a:ext uri="{FF2B5EF4-FFF2-40B4-BE49-F238E27FC236}">
                <a16:creationId xmlns:a16="http://schemas.microsoft.com/office/drawing/2014/main" id="{05701619-A681-E002-FC7E-917DB751F3C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D1DA5C0-219D-9E42-706E-B2299512DBEA}"/>
              </a:ext>
            </a:extLst>
          </p:cNvPr>
          <p:cNvSpPr>
            <a:spLocks noGrp="1"/>
          </p:cNvSpPr>
          <p:nvPr>
            <p:ph type="sldNum" sz="quarter" idx="12"/>
          </p:nvPr>
        </p:nvSpPr>
        <p:spPr/>
        <p:txBody>
          <a:bodyPr/>
          <a:lstStyle/>
          <a:p>
            <a:fld id="{C13702EA-1F07-420C-96C8-D941D4469E91}" type="slidenum">
              <a:rPr lang="fr-FR" smtClean="0"/>
              <a:t>‹N°›</a:t>
            </a:fld>
            <a:endParaRPr lang="fr-FR"/>
          </a:p>
        </p:txBody>
      </p:sp>
    </p:spTree>
    <p:extLst>
      <p:ext uri="{BB962C8B-B14F-4D97-AF65-F5344CB8AC3E}">
        <p14:creationId xmlns:p14="http://schemas.microsoft.com/office/powerpoint/2010/main" val="292500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6E504DE-E440-4E92-AB4B-8E79A8EFAD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64A4A24E-4187-BAA4-3363-B1A7D0A389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0434225-0C32-CAC8-E479-88C0841AA0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B8D012-D1F1-4B5E-801C-80911601FE81}" type="datetimeFigureOut">
              <a:rPr lang="fr-FR" smtClean="0"/>
              <a:t>09/12/2022</a:t>
            </a:fld>
            <a:endParaRPr lang="fr-FR"/>
          </a:p>
        </p:txBody>
      </p:sp>
      <p:sp>
        <p:nvSpPr>
          <p:cNvPr id="5" name="Espace réservé du pied de page 4">
            <a:extLst>
              <a:ext uri="{FF2B5EF4-FFF2-40B4-BE49-F238E27FC236}">
                <a16:creationId xmlns:a16="http://schemas.microsoft.com/office/drawing/2014/main" id="{CC0D8716-2916-A854-6755-EBDC7DB43E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576D52A-625D-48B4-75C3-2B7E7273C7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3702EA-1F07-420C-96C8-D941D4469E91}" type="slidenum">
              <a:rPr lang="fr-FR" smtClean="0"/>
              <a:t>‹N°›</a:t>
            </a:fld>
            <a:endParaRPr lang="fr-FR"/>
          </a:p>
        </p:txBody>
      </p:sp>
    </p:spTree>
    <p:extLst>
      <p:ext uri="{BB962C8B-B14F-4D97-AF65-F5344CB8AC3E}">
        <p14:creationId xmlns:p14="http://schemas.microsoft.com/office/powerpoint/2010/main" val="3858796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gif"/><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slideLayout" Target="../slideLayouts/slideLayout1.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10.png"/><Relationship Id="rId4" Type="http://schemas.openxmlformats.org/officeDocument/2006/relationships/image" Target="../media/image1.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8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mplément 3" title="Visionneuse web">
                <a:extLst>
                  <a:ext uri="{FF2B5EF4-FFF2-40B4-BE49-F238E27FC236}">
                    <a16:creationId xmlns:a16="http://schemas.microsoft.com/office/drawing/2014/main" id="{BA687061-77F7-8F6E-4CA5-3C91463A4953}"/>
                  </a:ext>
                </a:extLst>
              </p:cNvPr>
              <p:cNvGraphicFramePr>
                <a:graphicFrameLocks noGrp="1"/>
              </p:cNvGraphicFramePr>
              <p:nvPr>
                <p:extLst>
                  <p:ext uri="{D42A27DB-BD31-4B8C-83A1-F6EECF244321}">
                    <p14:modId xmlns:p14="http://schemas.microsoft.com/office/powerpoint/2010/main" val="284023548"/>
                  </p:ext>
                </p:extLst>
              </p:nvPr>
            </p:nvGraphicFramePr>
            <p:xfrm>
              <a:off x="0" y="0"/>
              <a:ext cx="12192000" cy="73152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mplément 3" title="Visionneuse web">
                <a:extLst>
                  <a:ext uri="{FF2B5EF4-FFF2-40B4-BE49-F238E27FC236}">
                    <a16:creationId xmlns:a16="http://schemas.microsoft.com/office/drawing/2014/main" id="{BA687061-77F7-8F6E-4CA5-3C91463A4953}"/>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7315200"/>
              </a:xfrm>
              <a:prstGeom prst="rect">
                <a:avLst/>
              </a:prstGeom>
            </p:spPr>
          </p:pic>
        </mc:Fallback>
      </mc:AlternateContent>
    </p:spTree>
    <p:extLst>
      <p:ext uri="{BB962C8B-B14F-4D97-AF65-F5344CB8AC3E}">
        <p14:creationId xmlns:p14="http://schemas.microsoft.com/office/powerpoint/2010/main" val="86375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10242" name="Picture 2" descr="Star Wars No GIFs | Tenor">
            <a:extLst>
              <a:ext uri="{FF2B5EF4-FFF2-40B4-BE49-F238E27FC236}">
                <a16:creationId xmlns:a16="http://schemas.microsoft.com/office/drawing/2014/main" id="{3CAF69D1-A66B-B6EE-5F17-5ADF173EF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6420" y="1423987"/>
            <a:ext cx="813916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401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48CF3BA9-AB11-76AB-0988-50843795A597}"/>
              </a:ext>
            </a:extLst>
          </p:cNvPr>
          <p:cNvSpPr txBox="1"/>
          <p:nvPr/>
        </p:nvSpPr>
        <p:spPr>
          <a:xfrm>
            <a:off x="1560195" y="102086"/>
            <a:ext cx="9345930" cy="954107"/>
          </a:xfrm>
          <a:prstGeom prst="rect">
            <a:avLst/>
          </a:prstGeom>
          <a:solidFill>
            <a:schemeClr val="tx1"/>
          </a:solidFill>
          <a:ln w="38100">
            <a:solidFill>
              <a:schemeClr val="accent4"/>
            </a:solidFill>
          </a:ln>
        </p:spPr>
        <p:txBody>
          <a:bodyPr wrap="square" rtlCol="0">
            <a:spAutoFit/>
          </a:bodyPr>
          <a:lstStyle/>
          <a:p>
            <a:pPr algn="ctr"/>
            <a:r>
              <a:rPr lang="fr-FR" sz="2800" b="1" dirty="0">
                <a:solidFill>
                  <a:schemeClr val="accent4"/>
                </a:solidFill>
                <a:latin typeface="Star Jedi" panose="040B0000000000000000" pitchFamily="82" charset="0"/>
              </a:rPr>
              <a:t>quels sont les relations maître/padawan entre les </a:t>
            </a:r>
            <a:r>
              <a:rPr lang="fr-FR" sz="2800" b="1" dirty="0" err="1">
                <a:solidFill>
                  <a:schemeClr val="accent4"/>
                </a:solidFill>
                <a:latin typeface="Star Jedi" panose="040B0000000000000000" pitchFamily="82" charset="0"/>
              </a:rPr>
              <a:t>jedis</a:t>
            </a:r>
            <a:r>
              <a:rPr lang="fr-FR" sz="2800" b="1" dirty="0">
                <a:solidFill>
                  <a:schemeClr val="accent4"/>
                </a:solidFill>
                <a:latin typeface="Star Jedi" panose="040B0000000000000000" pitchFamily="82" charset="0"/>
              </a:rPr>
              <a:t> ?</a:t>
            </a:r>
          </a:p>
        </p:txBody>
      </p:sp>
      <p:sp>
        <p:nvSpPr>
          <p:cNvPr id="7" name="Rectangle : coins arrondis 6">
            <a:extLst>
              <a:ext uri="{FF2B5EF4-FFF2-40B4-BE49-F238E27FC236}">
                <a16:creationId xmlns:a16="http://schemas.microsoft.com/office/drawing/2014/main" id="{9ED9AFB7-312E-95D8-DB20-0D20DED8D678}"/>
              </a:ext>
            </a:extLst>
          </p:cNvPr>
          <p:cNvSpPr/>
          <p:nvPr/>
        </p:nvSpPr>
        <p:spPr>
          <a:xfrm>
            <a:off x="6233160" y="1889760"/>
            <a:ext cx="5707380" cy="3313228"/>
          </a:xfrm>
          <a:prstGeom prst="round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pP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SELECT</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DISTINCT</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jediLabel</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studentLabel</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WHERE</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SERVICE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wikibase:label</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bd:serviceParam</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wikibase:</a:t>
            </a:r>
            <a:r>
              <a:rPr lang="fr-FR" sz="1100" dirty="0" err="1">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language</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C41A16"/>
                </a:solidFill>
                <a:effectLst/>
                <a:latin typeface="Consolas" panose="020B0609020204030204" pitchFamily="49" charset="0"/>
                <a:ea typeface="Times New Roman" panose="02020603050405020304" pitchFamily="18" charset="0"/>
                <a:cs typeface="Times New Roman" panose="02020603050405020304" pitchFamily="18" charset="0"/>
              </a:rPr>
              <a:t>"en"</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SELECT</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student</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WHERE</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p:P106 ?isJedi0.</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?isJedi0 (ps:P106/(wdt:P279*)) wd:Q51724.}</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UNION</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p:P463 ?isJedi1.</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?isJedi1 (ps:P463/(wdt:P279*)) wd:Q51724.}</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wdt:P802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student</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Arial" panose="020B0604020202020204" pitchFamily="34" charset="0"/>
              <a:ea typeface="Arial" panose="020B0604020202020204" pitchFamily="34" charset="0"/>
            </a:endParaRPr>
          </a:p>
        </p:txBody>
      </p:sp>
      <p:pic>
        <p:nvPicPr>
          <p:cNvPr id="9218" name="Picture 2">
            <a:extLst>
              <a:ext uri="{FF2B5EF4-FFF2-40B4-BE49-F238E27FC236}">
                <a16:creationId xmlns:a16="http://schemas.microsoft.com/office/drawing/2014/main" id="{4AE7505B-B467-7730-3F06-B2A875311F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283"/>
          <a:stretch/>
        </p:blipFill>
        <p:spPr bwMode="auto">
          <a:xfrm>
            <a:off x="72309" y="2267155"/>
            <a:ext cx="5530134" cy="232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78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218"/>
                                        </p:tgtEl>
                                        <p:attrNameLst>
                                          <p:attrName>style.visibility</p:attrName>
                                        </p:attrNameLst>
                                      </p:cBhvr>
                                      <p:to>
                                        <p:strVal val="visible"/>
                                      </p:to>
                                    </p:set>
                                    <p:animEffect transition="in" filter="fade">
                                      <p:cBhvr>
                                        <p:cTn id="16"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Espace réservé du contenu 3" title="Visionneuse web">
                <a:extLst>
                  <a:ext uri="{FF2B5EF4-FFF2-40B4-BE49-F238E27FC236}">
                    <a16:creationId xmlns:a16="http://schemas.microsoft.com/office/drawing/2014/main" id="{47ED428F-73FF-44B0-0F73-212514E8C6E5}"/>
                  </a:ext>
                </a:extLst>
              </p:cNvPr>
              <p:cNvGraphicFramePr>
                <a:graphicFrameLocks noGrp="1"/>
              </p:cNvGraphicFramePr>
              <p:nvPr>
                <p:ph idx="1"/>
                <p:extLst>
                  <p:ext uri="{D42A27DB-BD31-4B8C-83A1-F6EECF244321}">
                    <p14:modId xmlns:p14="http://schemas.microsoft.com/office/powerpoint/2010/main" val="1572748568"/>
                  </p:ext>
                </p:extLst>
              </p:nvPr>
            </p:nvGraphicFramePr>
            <p:xfrm>
              <a:off x="0" y="0"/>
              <a:ext cx="12192000" cy="7263442"/>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Espace réservé du contenu 3" title="Visionneuse web">
                <a:extLst>
                  <a:ext uri="{FF2B5EF4-FFF2-40B4-BE49-F238E27FC236}">
                    <a16:creationId xmlns:a16="http://schemas.microsoft.com/office/drawing/2014/main" id="{47ED428F-73FF-44B0-0F73-212514E8C6E5}"/>
                  </a:ext>
                </a:extLst>
              </p:cNvPr>
              <p:cNvPicPr>
                <a:picLocks noGrp="1" noRot="1" noChangeAspect="1" noMove="1" noResize="1" noEditPoints="1" noAdjustHandles="1" noChangeArrowheads="1" noChangeShapeType="1"/>
              </p:cNvPicPr>
              <p:nvPr/>
            </p:nvPicPr>
            <p:blipFill>
              <a:blip r:embed="rId4"/>
              <a:stretch>
                <a:fillRect/>
              </a:stretch>
            </p:blipFill>
            <p:spPr>
              <a:xfrm>
                <a:off x="0" y="0"/>
                <a:ext cx="12192000" cy="7263442"/>
              </a:xfrm>
              <a:prstGeom prst="rect">
                <a:avLst/>
              </a:prstGeom>
            </p:spPr>
          </p:pic>
        </mc:Fallback>
      </mc:AlternateContent>
    </p:spTree>
    <p:extLst>
      <p:ext uri="{BB962C8B-B14F-4D97-AF65-F5344CB8AC3E}">
        <p14:creationId xmlns:p14="http://schemas.microsoft.com/office/powerpoint/2010/main" val="79096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48CF3BA9-AB11-76AB-0988-50843795A597}"/>
              </a:ext>
            </a:extLst>
          </p:cNvPr>
          <p:cNvSpPr txBox="1"/>
          <p:nvPr/>
        </p:nvSpPr>
        <p:spPr>
          <a:xfrm>
            <a:off x="1347787" y="117326"/>
            <a:ext cx="9496425" cy="954107"/>
          </a:xfrm>
          <a:prstGeom prst="rect">
            <a:avLst/>
          </a:prstGeom>
          <a:solidFill>
            <a:schemeClr val="tx1"/>
          </a:solidFill>
          <a:ln w="38100">
            <a:solidFill>
              <a:schemeClr val="accent4"/>
            </a:solidFill>
          </a:ln>
        </p:spPr>
        <p:txBody>
          <a:bodyPr wrap="square" rtlCol="0">
            <a:spAutoFit/>
          </a:bodyPr>
          <a:lstStyle/>
          <a:p>
            <a:pPr algn="ctr"/>
            <a:r>
              <a:rPr lang="fr-FR" sz="2800" b="1" dirty="0">
                <a:solidFill>
                  <a:schemeClr val="accent4"/>
                </a:solidFill>
                <a:latin typeface="Star Jedi" panose="040B0000000000000000" pitchFamily="82" charset="0"/>
              </a:rPr>
              <a:t>quelles sont les relations </a:t>
            </a:r>
            <a:r>
              <a:rPr lang="fr-FR" sz="2800" b="1" dirty="0" err="1">
                <a:solidFill>
                  <a:schemeClr val="accent4"/>
                </a:solidFill>
                <a:latin typeface="Star Jedi" panose="040B0000000000000000" pitchFamily="82" charset="0"/>
              </a:rPr>
              <a:t>jedis</a:t>
            </a:r>
            <a:r>
              <a:rPr lang="fr-FR" sz="2800" b="1" dirty="0">
                <a:solidFill>
                  <a:schemeClr val="accent4"/>
                </a:solidFill>
                <a:latin typeface="Star Jedi" panose="040B0000000000000000" pitchFamily="82" charset="0"/>
              </a:rPr>
              <a:t>/acteurs et quelle est la notation des films</a:t>
            </a:r>
          </a:p>
        </p:txBody>
      </p:sp>
      <p:sp>
        <p:nvSpPr>
          <p:cNvPr id="7" name="Rectangle : coins arrondis 6">
            <a:extLst>
              <a:ext uri="{FF2B5EF4-FFF2-40B4-BE49-F238E27FC236}">
                <a16:creationId xmlns:a16="http://schemas.microsoft.com/office/drawing/2014/main" id="{9ED9AFB7-312E-95D8-DB20-0D20DED8D678}"/>
              </a:ext>
            </a:extLst>
          </p:cNvPr>
          <p:cNvSpPr/>
          <p:nvPr/>
        </p:nvSpPr>
        <p:spPr>
          <a:xfrm>
            <a:off x="6096000" y="1188759"/>
            <a:ext cx="5958842" cy="5170954"/>
          </a:xfrm>
          <a:prstGeom prst="round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pPr>
            <a:r>
              <a:rPr lang="fr-FR" sz="900" b="0" i="0" u="none" strike="noStrike" dirty="0">
                <a:solidFill>
                  <a:srgbClr val="AA0D91"/>
                </a:solidFill>
                <a:effectLst/>
                <a:latin typeface="Consolas" panose="020B0609020204030204" pitchFamily="49" charset="0"/>
              </a:rPr>
              <a:t>SELECT</a:t>
            </a:r>
            <a:r>
              <a:rPr lang="fr-FR" sz="900" b="0" i="0" u="none" strike="noStrike" dirty="0">
                <a:solidFill>
                  <a:srgbClr val="000000"/>
                </a:solidFill>
                <a:effectLst/>
                <a:latin typeface="Consolas" panose="020B0609020204030204" pitchFamily="49" charset="0"/>
              </a:rPr>
              <a:t> </a:t>
            </a:r>
            <a:r>
              <a:rPr lang="fr-FR" sz="900" b="0" i="0" u="none" strike="noStrike" dirty="0">
                <a:solidFill>
                  <a:srgbClr val="AA0D91"/>
                </a:solidFill>
                <a:effectLst/>
                <a:latin typeface="Consolas" panose="020B0609020204030204" pitchFamily="49" charset="0"/>
              </a:rPr>
              <a:t>DISTINCT</a:t>
            </a: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jediLabel</a:t>
            </a: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actorLabel</a:t>
            </a: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filmLabel</a:t>
            </a: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scoreLabel</a:t>
            </a:r>
            <a:r>
              <a:rPr lang="fr-FR" sz="900" b="0" i="0" u="none" strike="noStrike" dirty="0">
                <a:solidFill>
                  <a:srgbClr val="000000"/>
                </a:solidFill>
                <a:effectLst/>
                <a:latin typeface="Consolas" panose="020B0609020204030204" pitchFamily="49" charset="0"/>
              </a:rPr>
              <a:t> </a:t>
            </a:r>
            <a:r>
              <a:rPr lang="fr-FR" sz="900" b="0" i="0" u="none" strike="noStrike" dirty="0">
                <a:solidFill>
                  <a:srgbClr val="AA0D91"/>
                </a:solidFill>
                <a:effectLst/>
                <a:latin typeface="Consolas" panose="020B0609020204030204" pitchFamily="49" charset="0"/>
              </a:rPr>
              <a:t>WHERE</a:t>
            </a:r>
            <a:r>
              <a:rPr lang="fr-FR" sz="900" b="0" i="0" u="none" strike="noStrike" dirty="0">
                <a:solidFill>
                  <a:srgbClr val="000000"/>
                </a:solidFill>
                <a:effectLst/>
                <a:latin typeface="Consolas" panose="020B0609020204030204" pitchFamily="49" charset="0"/>
              </a:rPr>
              <a:t> {</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SERVICE </a:t>
            </a:r>
            <a:r>
              <a:rPr lang="fr-FR" sz="900" b="0" i="0" u="none" strike="noStrike" dirty="0" err="1">
                <a:solidFill>
                  <a:srgbClr val="000000"/>
                </a:solidFill>
                <a:effectLst/>
                <a:latin typeface="Consolas" panose="020B0609020204030204" pitchFamily="49" charset="0"/>
              </a:rPr>
              <a:t>wikibase:label</a:t>
            </a:r>
            <a:r>
              <a:rPr lang="fr-FR" sz="900" b="0" i="0" u="none" strike="noStrike" dirty="0">
                <a:solidFill>
                  <a:srgbClr val="000000"/>
                </a:solidFill>
                <a:effectLst/>
                <a:latin typeface="Consolas" panose="020B0609020204030204" pitchFamily="49" charset="0"/>
              </a:rPr>
              <a:t> { </a:t>
            </a:r>
            <a:r>
              <a:rPr lang="fr-FR" sz="900" b="0" i="0" u="none" strike="noStrike" dirty="0" err="1">
                <a:solidFill>
                  <a:srgbClr val="000000"/>
                </a:solidFill>
                <a:effectLst/>
                <a:latin typeface="Consolas" panose="020B0609020204030204" pitchFamily="49" charset="0"/>
              </a:rPr>
              <a:t>bd:serviceParam</a:t>
            </a: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wikibase:</a:t>
            </a:r>
            <a:r>
              <a:rPr lang="fr-FR" sz="900" b="0" i="0" u="none" strike="noStrike" dirty="0" err="1">
                <a:solidFill>
                  <a:srgbClr val="AA0D91"/>
                </a:solidFill>
                <a:effectLst/>
                <a:latin typeface="Consolas" panose="020B0609020204030204" pitchFamily="49" charset="0"/>
              </a:rPr>
              <a:t>language</a:t>
            </a:r>
            <a:r>
              <a:rPr lang="fr-FR" sz="900" b="0" i="0" u="none" strike="noStrike" dirty="0">
                <a:solidFill>
                  <a:srgbClr val="000000"/>
                </a:solidFill>
                <a:effectLst/>
                <a:latin typeface="Consolas" panose="020B0609020204030204" pitchFamily="49" charset="0"/>
              </a:rPr>
              <a:t> </a:t>
            </a:r>
            <a:r>
              <a:rPr lang="fr-FR" sz="900" b="0" i="0" u="none" strike="noStrike" dirty="0">
                <a:solidFill>
                  <a:srgbClr val="C41A16"/>
                </a:solidFill>
                <a:effectLst/>
                <a:latin typeface="Consolas" panose="020B0609020204030204" pitchFamily="49" charset="0"/>
              </a:rPr>
              <a:t>"[AUTO_LANGUAGE]"</a:t>
            </a:r>
            <a:r>
              <a:rPr lang="fr-FR" sz="900" b="0" i="0" u="none" strike="noStrike" dirty="0">
                <a:solidFill>
                  <a:srgbClr val="000000"/>
                </a:solidFill>
                <a:effectLst/>
                <a:latin typeface="Consolas" panose="020B0609020204030204" pitchFamily="49" charset="0"/>
              </a:rPr>
              <a:t>. }</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a:solidFill>
                  <a:srgbClr val="AA0D91"/>
                </a:solidFill>
                <a:effectLst/>
                <a:latin typeface="Consolas" panose="020B0609020204030204" pitchFamily="49" charset="0"/>
              </a:rPr>
              <a:t>SELECT</a:t>
            </a: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jedi</a:t>
            </a: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actor</a:t>
            </a:r>
            <a:r>
              <a:rPr lang="fr-FR" sz="900" b="0" i="0" u="none" strike="noStrike" dirty="0">
                <a:solidFill>
                  <a:srgbClr val="000000"/>
                </a:solidFill>
                <a:effectLst/>
                <a:latin typeface="Consolas" panose="020B0609020204030204" pitchFamily="49" charset="0"/>
              </a:rPr>
              <a:t> ?film ?score </a:t>
            </a:r>
            <a:r>
              <a:rPr lang="fr-FR" sz="900" b="0" i="0" u="none" strike="noStrike" dirty="0">
                <a:solidFill>
                  <a:srgbClr val="AA0D91"/>
                </a:solidFill>
                <a:effectLst/>
                <a:latin typeface="Consolas" panose="020B0609020204030204" pitchFamily="49" charset="0"/>
              </a:rPr>
              <a:t>WHERE</a:t>
            </a:r>
            <a:r>
              <a:rPr lang="fr-FR" sz="900" b="0" i="0" u="none" strike="noStrike" dirty="0">
                <a:solidFill>
                  <a:srgbClr val="000000"/>
                </a:solidFill>
                <a:effectLst/>
                <a:latin typeface="Consolas" panose="020B0609020204030204" pitchFamily="49" charset="0"/>
              </a:rPr>
              <a:t> {</a:t>
            </a:r>
            <a:br>
              <a:rPr lang="fr-FR" sz="900" b="0" i="0" u="none" strike="noStrike" dirty="0">
                <a:solidFill>
                  <a:srgbClr val="000000"/>
                </a:solidFill>
                <a:effectLst/>
                <a:latin typeface="Consolas" panose="020B0609020204030204" pitchFamily="49" charset="0"/>
              </a:rPr>
            </a:b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a:solidFill>
                  <a:srgbClr val="999999"/>
                </a:solidFill>
                <a:effectLst/>
                <a:latin typeface="Consolas" panose="020B0609020204030204" pitchFamily="49" charset="0"/>
              </a:rPr>
              <a:t>#Get </a:t>
            </a:r>
            <a:r>
              <a:rPr lang="fr-FR" sz="900" b="0" i="0" u="none" strike="noStrike" dirty="0" err="1">
                <a:solidFill>
                  <a:srgbClr val="999999"/>
                </a:solidFill>
                <a:effectLst/>
                <a:latin typeface="Consolas" panose="020B0609020204030204" pitchFamily="49" charset="0"/>
              </a:rPr>
              <a:t>Jedis</a:t>
            </a:r>
            <a:r>
              <a:rPr lang="fr-FR" sz="900" b="0" i="0" u="none" strike="noStrike" dirty="0">
                <a:solidFill>
                  <a:srgbClr val="999999"/>
                </a:solidFill>
                <a:effectLst/>
                <a:latin typeface="Consolas" panose="020B0609020204030204" pitchFamily="49" charset="0"/>
              </a:rPr>
              <a:t> (</a:t>
            </a:r>
            <a:r>
              <a:rPr lang="fr-FR" sz="900" b="0" i="0" u="none" strike="noStrike" dirty="0" err="1">
                <a:solidFill>
                  <a:srgbClr val="999999"/>
                </a:solidFill>
                <a:effectLst/>
                <a:latin typeface="Consolas" panose="020B0609020204030204" pitchFamily="49" charset="0"/>
              </a:rPr>
              <a:t>member_of</a:t>
            </a:r>
            <a:r>
              <a:rPr lang="fr-FR" sz="900" b="0" i="0" u="none" strike="noStrike" dirty="0">
                <a:solidFill>
                  <a:srgbClr val="999999"/>
                </a:solidFill>
                <a:effectLst/>
                <a:latin typeface="Consolas" panose="020B0609020204030204" pitchFamily="49" charset="0"/>
              </a:rPr>
              <a:t> or occupation of Jedi)</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jedi</a:t>
            </a:r>
            <a:r>
              <a:rPr lang="fr-FR" sz="900" b="0" i="0" u="none" strike="noStrike" dirty="0">
                <a:solidFill>
                  <a:srgbClr val="000000"/>
                </a:solidFill>
                <a:effectLst/>
                <a:latin typeface="Consolas" panose="020B0609020204030204" pitchFamily="49" charset="0"/>
              </a:rPr>
              <a:t> p:P106 ?isJedi0.</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?isJedi0 (ps:P106/(wdt:P279*)) wd:Q51724.}</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a:solidFill>
                  <a:srgbClr val="AA0D91"/>
                </a:solidFill>
                <a:effectLst/>
                <a:latin typeface="Consolas" panose="020B0609020204030204" pitchFamily="49" charset="0"/>
              </a:rPr>
              <a:t>UNION</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jedi</a:t>
            </a:r>
            <a:r>
              <a:rPr lang="fr-FR" sz="900" b="0" i="0" u="none" strike="noStrike" dirty="0">
                <a:solidFill>
                  <a:srgbClr val="000000"/>
                </a:solidFill>
                <a:effectLst/>
                <a:latin typeface="Consolas" panose="020B0609020204030204" pitchFamily="49" charset="0"/>
              </a:rPr>
              <a:t> p:P463 ?isJedi1.</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?isJedi1 (ps:P463/(wdt:P279*)) wd:Q51724.}</a:t>
            </a:r>
            <a:br>
              <a:rPr lang="fr-FR" sz="900" b="0" i="0" u="none" strike="noStrike" dirty="0">
                <a:solidFill>
                  <a:srgbClr val="000000"/>
                </a:solidFill>
                <a:effectLst/>
                <a:latin typeface="Consolas" panose="020B0609020204030204" pitchFamily="49" charset="0"/>
              </a:rPr>
            </a:b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a:solidFill>
                  <a:srgbClr val="B7B7B7"/>
                </a:solidFill>
                <a:effectLst/>
                <a:latin typeface="Consolas" panose="020B0609020204030204" pitchFamily="49" charset="0"/>
              </a:rPr>
              <a:t>#Get </a:t>
            </a:r>
            <a:r>
              <a:rPr lang="fr-FR" sz="900" b="0" i="0" u="none" strike="noStrike" dirty="0" err="1">
                <a:solidFill>
                  <a:srgbClr val="B7B7B7"/>
                </a:solidFill>
                <a:effectLst/>
                <a:latin typeface="Consolas" panose="020B0609020204030204" pitchFamily="49" charset="0"/>
              </a:rPr>
              <a:t>actors</a:t>
            </a:r>
            <a:r>
              <a:rPr lang="fr-FR" sz="900" b="0" i="0" u="none" strike="noStrike" dirty="0">
                <a:solidFill>
                  <a:srgbClr val="B7B7B7"/>
                </a:solidFill>
                <a:effectLst/>
                <a:latin typeface="Consolas" panose="020B0609020204030204" pitchFamily="49" charset="0"/>
              </a:rPr>
              <a:t> </a:t>
            </a:r>
            <a:r>
              <a:rPr lang="fr-FR" sz="900" b="0" i="0" u="none" strike="noStrike" dirty="0" err="1">
                <a:solidFill>
                  <a:srgbClr val="B7B7B7"/>
                </a:solidFill>
                <a:effectLst/>
                <a:latin typeface="Consolas" panose="020B0609020204030204" pitchFamily="49" charset="0"/>
              </a:rPr>
              <a:t>linked</a:t>
            </a:r>
            <a:r>
              <a:rPr lang="fr-FR" sz="900" b="0" i="0" u="none" strike="noStrike" dirty="0">
                <a:solidFill>
                  <a:srgbClr val="B7B7B7"/>
                </a:solidFill>
                <a:effectLst/>
                <a:latin typeface="Consolas" panose="020B0609020204030204" pitchFamily="49" charset="0"/>
              </a:rPr>
              <a:t> to </a:t>
            </a:r>
            <a:r>
              <a:rPr lang="fr-FR" sz="900" b="0" i="0" u="none" strike="noStrike" dirty="0" err="1">
                <a:solidFill>
                  <a:srgbClr val="B7B7B7"/>
                </a:solidFill>
                <a:effectLst/>
                <a:latin typeface="Consolas" panose="020B0609020204030204" pitchFamily="49" charset="0"/>
              </a:rPr>
              <a:t>Jedis</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jedi</a:t>
            </a:r>
            <a:r>
              <a:rPr lang="fr-FR" sz="900" b="0" i="0" u="none" strike="noStrike" dirty="0">
                <a:solidFill>
                  <a:srgbClr val="000000"/>
                </a:solidFill>
                <a:effectLst/>
                <a:latin typeface="Consolas" panose="020B0609020204030204" pitchFamily="49" charset="0"/>
              </a:rPr>
              <a:t> p:P175 ?</a:t>
            </a:r>
            <a:r>
              <a:rPr lang="fr-FR" sz="900" b="0" i="0" u="none" strike="noStrike" dirty="0" err="1">
                <a:solidFill>
                  <a:srgbClr val="000000"/>
                </a:solidFill>
                <a:effectLst/>
                <a:latin typeface="Consolas" panose="020B0609020204030204" pitchFamily="49" charset="0"/>
              </a:rPr>
              <a:t>isActor</a:t>
            </a:r>
            <a:r>
              <a:rPr lang="fr-FR" sz="900" b="0" i="0" u="none" strike="noStrike" dirty="0">
                <a:solidFill>
                  <a:srgbClr val="000000"/>
                </a:solidFill>
                <a:effectLst/>
                <a:latin typeface="Consolas" panose="020B0609020204030204" pitchFamily="49" charset="0"/>
              </a:rPr>
              <a:t>.</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isActor</a:t>
            </a:r>
            <a:r>
              <a:rPr lang="fr-FR" sz="900" b="0" i="0" u="none" strike="noStrike" dirty="0">
                <a:solidFill>
                  <a:srgbClr val="000000"/>
                </a:solidFill>
                <a:effectLst/>
                <a:latin typeface="Consolas" panose="020B0609020204030204" pitchFamily="49" charset="0"/>
              </a:rPr>
              <a:t> (ps:P175/(wdt:P279*)) ?</a:t>
            </a:r>
            <a:r>
              <a:rPr lang="fr-FR" sz="900" b="0" i="0" u="none" strike="noStrike" dirty="0" err="1">
                <a:solidFill>
                  <a:srgbClr val="000000"/>
                </a:solidFill>
                <a:effectLst/>
                <a:latin typeface="Consolas" panose="020B0609020204030204" pitchFamily="49" charset="0"/>
              </a:rPr>
              <a:t>actor</a:t>
            </a:r>
            <a:r>
              <a:rPr lang="fr-FR" sz="900" b="0" i="0" u="none" strike="noStrike" dirty="0">
                <a:solidFill>
                  <a:srgbClr val="000000"/>
                </a:solidFill>
                <a:effectLst/>
                <a:latin typeface="Consolas" panose="020B0609020204030204" pitchFamily="49" charset="0"/>
              </a:rPr>
              <a:t>.}</a:t>
            </a:r>
            <a:br>
              <a:rPr lang="fr-FR" sz="900" b="0" i="0" u="none" strike="noStrike" dirty="0">
                <a:solidFill>
                  <a:srgbClr val="000000"/>
                </a:solidFill>
                <a:effectLst/>
                <a:latin typeface="Consolas" panose="020B0609020204030204" pitchFamily="49" charset="0"/>
              </a:rPr>
            </a:b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a:solidFill>
                  <a:srgbClr val="B7B7B7"/>
                </a:solidFill>
                <a:effectLst/>
                <a:latin typeface="Consolas" panose="020B0609020204030204" pitchFamily="49" charset="0"/>
              </a:rPr>
              <a:t>#Get films </a:t>
            </a:r>
            <a:r>
              <a:rPr lang="fr-FR" sz="900" b="0" i="0" u="none" strike="noStrike" dirty="0" err="1">
                <a:solidFill>
                  <a:srgbClr val="B7B7B7"/>
                </a:solidFill>
                <a:effectLst/>
                <a:latin typeface="Consolas" panose="020B0609020204030204" pitchFamily="49" charset="0"/>
              </a:rPr>
              <a:t>linked</a:t>
            </a:r>
            <a:r>
              <a:rPr lang="fr-FR" sz="900" b="0" i="0" u="none" strike="noStrike" dirty="0">
                <a:solidFill>
                  <a:srgbClr val="B7B7B7"/>
                </a:solidFill>
                <a:effectLst/>
                <a:latin typeface="Consolas" panose="020B0609020204030204" pitchFamily="49" charset="0"/>
              </a:rPr>
              <a:t> to </a:t>
            </a:r>
            <a:r>
              <a:rPr lang="fr-FR" sz="900" b="0" i="0" u="none" strike="noStrike" dirty="0" err="1">
                <a:solidFill>
                  <a:srgbClr val="B7B7B7"/>
                </a:solidFill>
                <a:effectLst/>
                <a:latin typeface="Consolas" panose="020B0609020204030204" pitchFamily="49" charset="0"/>
              </a:rPr>
              <a:t>actor</a:t>
            </a:r>
            <a:r>
              <a:rPr lang="fr-FR" sz="900" b="0" i="0" u="none" strike="noStrike" dirty="0">
                <a:solidFill>
                  <a:srgbClr val="B7B7B7"/>
                </a:solidFill>
                <a:effectLst/>
                <a:latin typeface="Consolas" panose="020B0609020204030204" pitchFamily="49" charset="0"/>
              </a:rPr>
              <a:t>...</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{?film p:P161 ?</a:t>
            </a:r>
            <a:r>
              <a:rPr lang="fr-FR" sz="900" b="0" i="0" u="none" strike="noStrike" dirty="0" err="1">
                <a:solidFill>
                  <a:srgbClr val="000000"/>
                </a:solidFill>
                <a:effectLst/>
                <a:latin typeface="Consolas" panose="020B0609020204030204" pitchFamily="49" charset="0"/>
              </a:rPr>
              <a:t>isFilm</a:t>
            </a:r>
            <a:r>
              <a:rPr lang="fr-FR" sz="900" b="0" i="0" u="none" strike="noStrike" dirty="0">
                <a:solidFill>
                  <a:srgbClr val="000000"/>
                </a:solidFill>
                <a:effectLst/>
                <a:latin typeface="Consolas" panose="020B0609020204030204" pitchFamily="49" charset="0"/>
              </a:rPr>
              <a:t>.</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isFilm</a:t>
            </a:r>
            <a:r>
              <a:rPr lang="fr-FR" sz="900" b="0" i="0" u="none" strike="noStrike" dirty="0">
                <a:solidFill>
                  <a:srgbClr val="000000"/>
                </a:solidFill>
                <a:effectLst/>
                <a:latin typeface="Consolas" panose="020B0609020204030204" pitchFamily="49" charset="0"/>
              </a:rPr>
              <a:t> (ps:P161/(wdt:P279*)) ?</a:t>
            </a:r>
            <a:r>
              <a:rPr lang="fr-FR" sz="900" b="0" i="0" u="none" strike="noStrike" dirty="0" err="1">
                <a:solidFill>
                  <a:srgbClr val="000000"/>
                </a:solidFill>
                <a:effectLst/>
                <a:latin typeface="Consolas" panose="020B0609020204030204" pitchFamily="49" charset="0"/>
              </a:rPr>
              <a:t>actor</a:t>
            </a:r>
            <a:r>
              <a:rPr lang="fr-FR" sz="900" b="0" i="0" u="none" strike="noStrike" dirty="0">
                <a:solidFill>
                  <a:srgbClr val="000000"/>
                </a:solidFill>
                <a:effectLst/>
                <a:latin typeface="Consolas" panose="020B0609020204030204" pitchFamily="49" charset="0"/>
              </a:rPr>
              <a:t>.}</a:t>
            </a:r>
            <a:br>
              <a:rPr lang="fr-FR" sz="900" b="0" i="0" u="none" strike="noStrike" dirty="0">
                <a:solidFill>
                  <a:srgbClr val="000000"/>
                </a:solidFill>
                <a:effectLst/>
                <a:latin typeface="Consolas" panose="020B0609020204030204" pitchFamily="49" charset="0"/>
              </a:rPr>
            </a:b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a:solidFill>
                  <a:srgbClr val="B7B7B7"/>
                </a:solidFill>
                <a:effectLst/>
                <a:latin typeface="Consolas" panose="020B0609020204030204" pitchFamily="49" charset="0"/>
              </a:rPr>
              <a:t>#... </a:t>
            </a:r>
            <a:r>
              <a:rPr lang="fr-FR" sz="900" b="0" i="0" u="none" strike="noStrike" dirty="0" err="1">
                <a:solidFill>
                  <a:srgbClr val="B7B7B7"/>
                </a:solidFill>
                <a:effectLst/>
                <a:latin typeface="Consolas" panose="020B0609020204030204" pitchFamily="49" charset="0"/>
              </a:rPr>
              <a:t>that</a:t>
            </a:r>
            <a:r>
              <a:rPr lang="fr-FR" sz="900" b="0" i="0" u="none" strike="noStrike" dirty="0">
                <a:solidFill>
                  <a:srgbClr val="B7B7B7"/>
                </a:solidFill>
                <a:effectLst/>
                <a:latin typeface="Consolas" panose="020B0609020204030204" pitchFamily="49" charset="0"/>
              </a:rPr>
              <a:t> are in the </a:t>
            </a:r>
            <a:r>
              <a:rPr lang="fr-FR" sz="900" b="0" i="0" u="none" strike="noStrike" dirty="0" err="1">
                <a:solidFill>
                  <a:srgbClr val="B7B7B7"/>
                </a:solidFill>
                <a:effectLst/>
                <a:latin typeface="Consolas" panose="020B0609020204030204" pitchFamily="49" charset="0"/>
              </a:rPr>
              <a:t>StarWars</a:t>
            </a:r>
            <a:r>
              <a:rPr lang="fr-FR" sz="900" b="0" i="0" u="none" strike="noStrike" dirty="0">
                <a:solidFill>
                  <a:srgbClr val="B7B7B7"/>
                </a:solidFill>
                <a:effectLst/>
                <a:latin typeface="Consolas" panose="020B0609020204030204" pitchFamily="49" charset="0"/>
              </a:rPr>
              <a:t> </a:t>
            </a:r>
            <a:r>
              <a:rPr lang="fr-FR" sz="900" b="0" i="0" u="none" strike="noStrike" dirty="0" err="1">
                <a:solidFill>
                  <a:srgbClr val="B7B7B7"/>
                </a:solidFill>
                <a:effectLst/>
                <a:latin typeface="Consolas" panose="020B0609020204030204" pitchFamily="49" charset="0"/>
              </a:rPr>
              <a:t>fictional</a:t>
            </a:r>
            <a:r>
              <a:rPr lang="fr-FR" sz="900" b="0" i="0" u="none" strike="noStrike" dirty="0">
                <a:solidFill>
                  <a:srgbClr val="B7B7B7"/>
                </a:solidFill>
                <a:effectLst/>
                <a:latin typeface="Consolas" panose="020B0609020204030204" pitchFamily="49" charset="0"/>
              </a:rPr>
              <a:t> </a:t>
            </a:r>
            <a:r>
              <a:rPr lang="fr-FR" sz="900" b="0" i="0" u="none" strike="noStrike" dirty="0" err="1">
                <a:solidFill>
                  <a:srgbClr val="B7B7B7"/>
                </a:solidFill>
                <a:effectLst/>
                <a:latin typeface="Consolas" panose="020B0609020204030204" pitchFamily="49" charset="0"/>
              </a:rPr>
              <a:t>universe</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{?film p:P1434 ?</a:t>
            </a:r>
            <a:r>
              <a:rPr lang="fr-FR" sz="900" b="0" i="0" u="none" strike="noStrike" dirty="0" err="1">
                <a:solidFill>
                  <a:srgbClr val="000000"/>
                </a:solidFill>
                <a:effectLst/>
                <a:latin typeface="Consolas" panose="020B0609020204030204" pitchFamily="49" charset="0"/>
              </a:rPr>
              <a:t>isInFiction</a:t>
            </a:r>
            <a:r>
              <a:rPr lang="fr-FR" sz="900" b="0" i="0" u="none" strike="noStrike" dirty="0">
                <a:solidFill>
                  <a:srgbClr val="000000"/>
                </a:solidFill>
                <a:effectLst/>
                <a:latin typeface="Consolas" panose="020B0609020204030204" pitchFamily="49" charset="0"/>
              </a:rPr>
              <a:t>.</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err="1">
                <a:solidFill>
                  <a:srgbClr val="000000"/>
                </a:solidFill>
                <a:effectLst/>
                <a:latin typeface="Consolas" panose="020B0609020204030204" pitchFamily="49" charset="0"/>
              </a:rPr>
              <a:t>isInFiction</a:t>
            </a:r>
            <a:r>
              <a:rPr lang="fr-FR" sz="900" b="0" i="0" u="none" strike="noStrike" dirty="0">
                <a:solidFill>
                  <a:srgbClr val="000000"/>
                </a:solidFill>
                <a:effectLst/>
                <a:latin typeface="Consolas" panose="020B0609020204030204" pitchFamily="49" charset="0"/>
              </a:rPr>
              <a:t> (ps:P1434/(wdt:P279*)) wd:Q19786052.}</a:t>
            </a:r>
            <a:br>
              <a:rPr lang="fr-FR" sz="900" b="0" i="0" u="none" strike="noStrike" dirty="0">
                <a:solidFill>
                  <a:srgbClr val="000000"/>
                </a:solidFill>
                <a:effectLst/>
                <a:latin typeface="Consolas" panose="020B0609020204030204" pitchFamily="49" charset="0"/>
              </a:rPr>
            </a:b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a:solidFill>
                  <a:srgbClr val="B7B7B7"/>
                </a:solidFill>
                <a:effectLst/>
                <a:latin typeface="Consolas" panose="020B0609020204030204" pitchFamily="49" charset="0"/>
              </a:rPr>
              <a:t>#Get the film rating if </a:t>
            </a:r>
            <a:r>
              <a:rPr lang="fr-FR" sz="900" b="0" i="0" u="none" strike="noStrike" dirty="0" err="1">
                <a:solidFill>
                  <a:srgbClr val="B7B7B7"/>
                </a:solidFill>
                <a:effectLst/>
                <a:latin typeface="Consolas" panose="020B0609020204030204" pitchFamily="49" charset="0"/>
              </a:rPr>
              <a:t>exists</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r>
              <a:rPr lang="fr-FR" sz="900" b="0" i="0" u="none" strike="noStrike" dirty="0">
                <a:solidFill>
                  <a:srgbClr val="A626A4"/>
                </a:solidFill>
                <a:effectLst/>
                <a:latin typeface="Consolas" panose="020B0609020204030204" pitchFamily="49" charset="0"/>
              </a:rPr>
              <a:t>OPTIONAL</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{?film wdt:P444 ?score.}</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  }</a:t>
            </a:r>
            <a:br>
              <a:rPr lang="fr-FR" sz="900" b="0" i="0" u="none" strike="noStrike" dirty="0">
                <a:solidFill>
                  <a:srgbClr val="000000"/>
                </a:solidFill>
                <a:effectLst/>
                <a:latin typeface="Consolas" panose="020B0609020204030204" pitchFamily="49" charset="0"/>
              </a:rPr>
            </a:br>
            <a:r>
              <a:rPr lang="fr-FR" sz="900" b="0" i="0" u="none" strike="noStrike" dirty="0">
                <a:solidFill>
                  <a:srgbClr val="000000"/>
                </a:solidFill>
                <a:effectLst/>
                <a:latin typeface="Consolas" panose="020B0609020204030204" pitchFamily="49" charset="0"/>
              </a:rPr>
              <a:t>}</a:t>
            </a:r>
            <a:endParaRPr lang="fr-FR" sz="900" dirty="0">
              <a:effectLst/>
              <a:latin typeface="Arial" panose="020B0604020202020204" pitchFamily="34" charset="0"/>
              <a:ea typeface="Arial" panose="020B0604020202020204" pitchFamily="34" charset="0"/>
            </a:endParaRPr>
          </a:p>
        </p:txBody>
      </p:sp>
      <p:pic>
        <p:nvPicPr>
          <p:cNvPr id="8194" name="Picture 2">
            <a:extLst>
              <a:ext uri="{FF2B5EF4-FFF2-40B4-BE49-F238E27FC236}">
                <a16:creationId xmlns:a16="http://schemas.microsoft.com/office/drawing/2014/main" id="{AD486C6D-C09F-10EC-BC13-07A57AE6B9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5" y="2679292"/>
            <a:ext cx="573405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96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194"/>
                                        </p:tgtEl>
                                        <p:attrNameLst>
                                          <p:attrName>style.visibility</p:attrName>
                                        </p:attrNameLst>
                                      </p:cBhvr>
                                      <p:to>
                                        <p:strVal val="visible"/>
                                      </p:to>
                                    </p:set>
                                    <p:animEffect transition="in" filter="fade">
                                      <p:cBhvr>
                                        <p:cTn id="16"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mplément 3" title="Visionneuse web">
                <a:extLst>
                  <a:ext uri="{FF2B5EF4-FFF2-40B4-BE49-F238E27FC236}">
                    <a16:creationId xmlns:a16="http://schemas.microsoft.com/office/drawing/2014/main" id="{64ACE003-70EF-C154-DE99-9A9003B80C53}"/>
                  </a:ext>
                </a:extLst>
              </p:cNvPr>
              <p:cNvGraphicFramePr>
                <a:graphicFrameLocks noGrp="1"/>
              </p:cNvGraphicFramePr>
              <p:nvPr>
                <p:extLst>
                  <p:ext uri="{D42A27DB-BD31-4B8C-83A1-F6EECF244321}">
                    <p14:modId xmlns:p14="http://schemas.microsoft.com/office/powerpoint/2010/main" val="724699596"/>
                  </p:ext>
                </p:extLst>
              </p:nvPr>
            </p:nvGraphicFramePr>
            <p:xfrm>
              <a:off x="-5751" y="-1"/>
              <a:ext cx="12192000" cy="7470476"/>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Complément 3" title="Visionneuse web">
                <a:extLst>
                  <a:ext uri="{FF2B5EF4-FFF2-40B4-BE49-F238E27FC236}">
                    <a16:creationId xmlns:a16="http://schemas.microsoft.com/office/drawing/2014/main" id="{64ACE003-70EF-C154-DE99-9A9003B80C53}"/>
                  </a:ext>
                </a:extLst>
              </p:cNvPr>
              <p:cNvPicPr>
                <a:picLocks noGrp="1" noRot="1" noChangeAspect="1" noMove="1" noResize="1" noEditPoints="1" noAdjustHandles="1" noChangeArrowheads="1" noChangeShapeType="1"/>
              </p:cNvPicPr>
              <p:nvPr/>
            </p:nvPicPr>
            <p:blipFill>
              <a:blip r:embed="rId4"/>
              <a:stretch>
                <a:fillRect/>
              </a:stretch>
            </p:blipFill>
            <p:spPr>
              <a:xfrm>
                <a:off x="-5751" y="-1"/>
                <a:ext cx="12192000" cy="7470476"/>
              </a:xfrm>
              <a:prstGeom prst="rect">
                <a:avLst/>
              </a:prstGeom>
            </p:spPr>
          </p:pic>
        </mc:Fallback>
      </mc:AlternateContent>
    </p:spTree>
    <p:extLst>
      <p:ext uri="{BB962C8B-B14F-4D97-AF65-F5344CB8AC3E}">
        <p14:creationId xmlns:p14="http://schemas.microsoft.com/office/powerpoint/2010/main" val="186796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48CF3BA9-AB11-76AB-0988-50843795A597}"/>
              </a:ext>
            </a:extLst>
          </p:cNvPr>
          <p:cNvSpPr txBox="1"/>
          <p:nvPr/>
        </p:nvSpPr>
        <p:spPr>
          <a:xfrm>
            <a:off x="1347787" y="117326"/>
            <a:ext cx="9496425" cy="954107"/>
          </a:xfrm>
          <a:prstGeom prst="rect">
            <a:avLst/>
          </a:prstGeom>
          <a:solidFill>
            <a:schemeClr val="tx1"/>
          </a:solidFill>
          <a:ln w="38100">
            <a:solidFill>
              <a:schemeClr val="accent4"/>
            </a:solidFill>
          </a:ln>
        </p:spPr>
        <p:txBody>
          <a:bodyPr wrap="square" rtlCol="0">
            <a:spAutoFit/>
          </a:bodyPr>
          <a:lstStyle/>
          <a:p>
            <a:pPr algn="ctr"/>
            <a:r>
              <a:rPr lang="fr-FR" sz="2800" b="1" dirty="0">
                <a:solidFill>
                  <a:schemeClr val="accent4"/>
                </a:solidFill>
                <a:latin typeface="Star Jedi" panose="040B0000000000000000" pitchFamily="82" charset="0"/>
              </a:rPr>
              <a:t>quelles sont les relations </a:t>
            </a:r>
            <a:r>
              <a:rPr lang="fr-FR" sz="2800" b="1" dirty="0" err="1">
                <a:solidFill>
                  <a:schemeClr val="accent4"/>
                </a:solidFill>
                <a:latin typeface="Star Jedi" panose="040B0000000000000000" pitchFamily="82" charset="0"/>
              </a:rPr>
              <a:t>jedis</a:t>
            </a:r>
            <a:r>
              <a:rPr lang="fr-FR" sz="2800" b="1" dirty="0">
                <a:solidFill>
                  <a:schemeClr val="accent4"/>
                </a:solidFill>
                <a:latin typeface="Star Jedi" panose="040B0000000000000000" pitchFamily="82" charset="0"/>
              </a:rPr>
              <a:t>/acteurs et quelle est la notation des films</a:t>
            </a:r>
          </a:p>
        </p:txBody>
      </p:sp>
      <p:pic>
        <p:nvPicPr>
          <p:cNvPr id="3074" name="Picture 2">
            <a:extLst>
              <a:ext uri="{FF2B5EF4-FFF2-40B4-BE49-F238E27FC236}">
                <a16:creationId xmlns:a16="http://schemas.microsoft.com/office/drawing/2014/main" id="{767CA9AD-5DE3-DD05-4C0F-D47821C8C0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4526" y="1403430"/>
            <a:ext cx="5339003" cy="496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81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animEffect transition="in" filter="fade">
                                      <p:cBhvr>
                                        <p:cTn id="11"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éo 4" title="Terre pivotant">
            <a:hlinkClick r:id="" action="ppaction://media"/>
            <a:extLst>
              <a:ext uri="{FF2B5EF4-FFF2-40B4-BE49-F238E27FC236}">
                <a16:creationId xmlns:a16="http://schemas.microsoft.com/office/drawing/2014/main" id="{63D4271C-067E-ED8F-64E8-7B92A17FA4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C8139B5B-B6F0-592B-9D90-9B28433955A0}"/>
              </a:ext>
            </a:extLst>
          </p:cNvPr>
          <p:cNvSpPr txBox="1"/>
          <p:nvPr/>
        </p:nvSpPr>
        <p:spPr>
          <a:xfrm>
            <a:off x="1524000" y="2712137"/>
            <a:ext cx="2926080" cy="1015663"/>
          </a:xfrm>
          <a:prstGeom prst="rect">
            <a:avLst/>
          </a:prstGeom>
          <a:noFill/>
        </p:spPr>
        <p:txBody>
          <a:bodyPr wrap="square" rtlCol="0">
            <a:spAutoFit/>
          </a:bodyPr>
          <a:lstStyle/>
          <a:p>
            <a:r>
              <a:rPr lang="fr-FR" sz="6000" dirty="0">
                <a:solidFill>
                  <a:schemeClr val="accent4"/>
                </a:solidFill>
                <a:latin typeface="Star Jedi" panose="040B0000000000000000" pitchFamily="82" charset="0"/>
              </a:rPr>
              <a:t>merci</a:t>
            </a:r>
            <a:endParaRPr lang="fr-FR" sz="4400" dirty="0">
              <a:solidFill>
                <a:schemeClr val="accent4"/>
              </a:solidFill>
              <a:latin typeface="Star Jedi" panose="040B0000000000000000" pitchFamily="82" charset="0"/>
            </a:endParaRPr>
          </a:p>
        </p:txBody>
      </p:sp>
      <p:sp>
        <p:nvSpPr>
          <p:cNvPr id="6" name="ZoneTexte 5">
            <a:extLst>
              <a:ext uri="{FF2B5EF4-FFF2-40B4-BE49-F238E27FC236}">
                <a16:creationId xmlns:a16="http://schemas.microsoft.com/office/drawing/2014/main" id="{9CFD11D8-2DBA-D511-DE04-FD19DAE99257}"/>
              </a:ext>
            </a:extLst>
          </p:cNvPr>
          <p:cNvSpPr txBox="1"/>
          <p:nvPr/>
        </p:nvSpPr>
        <p:spPr>
          <a:xfrm>
            <a:off x="0" y="6439936"/>
            <a:ext cx="5974080" cy="400110"/>
          </a:xfrm>
          <a:prstGeom prst="rect">
            <a:avLst/>
          </a:prstGeom>
          <a:noFill/>
        </p:spPr>
        <p:txBody>
          <a:bodyPr wrap="square" rtlCol="0">
            <a:spAutoFit/>
          </a:bodyPr>
          <a:lstStyle/>
          <a:p>
            <a:r>
              <a:rPr lang="fr-FR" sz="2000" b="1" dirty="0">
                <a:solidFill>
                  <a:schemeClr val="accent4"/>
                </a:solidFill>
                <a:latin typeface="Star Jedi" panose="040B0000000000000000" pitchFamily="82" charset="0"/>
              </a:rPr>
              <a:t>vendredi 9 décembre</a:t>
            </a:r>
          </a:p>
        </p:txBody>
      </p:sp>
      <p:sp>
        <p:nvSpPr>
          <p:cNvPr id="8" name="ZoneTexte 7">
            <a:extLst>
              <a:ext uri="{FF2B5EF4-FFF2-40B4-BE49-F238E27FC236}">
                <a16:creationId xmlns:a16="http://schemas.microsoft.com/office/drawing/2014/main" id="{EC7D6F69-FBB6-7CB1-53C7-C80C7D295146}"/>
              </a:ext>
            </a:extLst>
          </p:cNvPr>
          <p:cNvSpPr txBox="1"/>
          <p:nvPr/>
        </p:nvSpPr>
        <p:spPr>
          <a:xfrm>
            <a:off x="9296400" y="5534561"/>
            <a:ext cx="2956560" cy="1323439"/>
          </a:xfrm>
          <a:prstGeom prst="rect">
            <a:avLst/>
          </a:prstGeom>
          <a:noFill/>
        </p:spPr>
        <p:txBody>
          <a:bodyPr wrap="square" rtlCol="0">
            <a:spAutoFit/>
          </a:bodyPr>
          <a:lstStyle/>
          <a:p>
            <a:r>
              <a:rPr lang="fr-FR" sz="2000" b="1" dirty="0" err="1">
                <a:solidFill>
                  <a:schemeClr val="accent4"/>
                </a:solidFill>
                <a:latin typeface="Star Jedi" panose="040B0000000000000000" pitchFamily="82" charset="0"/>
              </a:rPr>
              <a:t>belhaouzia</a:t>
            </a:r>
            <a:r>
              <a:rPr lang="fr-FR" sz="2000" b="1" dirty="0">
                <a:solidFill>
                  <a:schemeClr val="accent4"/>
                </a:solidFill>
                <a:latin typeface="Star Jedi" panose="040B0000000000000000" pitchFamily="82" charset="0"/>
              </a:rPr>
              <a:t> </a:t>
            </a:r>
            <a:r>
              <a:rPr lang="fr-FR" sz="2000" b="1" dirty="0" err="1">
                <a:solidFill>
                  <a:schemeClr val="accent4"/>
                </a:solidFill>
                <a:latin typeface="Star Jedi" panose="040B0000000000000000" pitchFamily="82" charset="0"/>
              </a:rPr>
              <a:t>zohir</a:t>
            </a:r>
            <a:endParaRPr lang="fr-FR" sz="2000" b="1" dirty="0">
              <a:solidFill>
                <a:schemeClr val="accent4"/>
              </a:solidFill>
              <a:latin typeface="Star Jedi" panose="040B0000000000000000" pitchFamily="82" charset="0"/>
            </a:endParaRPr>
          </a:p>
          <a:p>
            <a:r>
              <a:rPr lang="fr-FR" sz="2000" b="1" dirty="0" err="1">
                <a:solidFill>
                  <a:schemeClr val="accent4"/>
                </a:solidFill>
                <a:latin typeface="Star Jedi" panose="040B0000000000000000" pitchFamily="82" charset="0"/>
              </a:rPr>
              <a:t>launay</a:t>
            </a:r>
            <a:r>
              <a:rPr lang="fr-FR" sz="2000" b="1" dirty="0">
                <a:solidFill>
                  <a:schemeClr val="accent4"/>
                </a:solidFill>
                <a:latin typeface="Star Jedi" panose="040B0000000000000000" pitchFamily="82" charset="0"/>
              </a:rPr>
              <a:t> </a:t>
            </a:r>
            <a:r>
              <a:rPr lang="fr-FR" sz="2000" b="1" dirty="0" err="1">
                <a:solidFill>
                  <a:schemeClr val="accent4"/>
                </a:solidFill>
                <a:latin typeface="Star Jedi" panose="040B0000000000000000" pitchFamily="82" charset="0"/>
              </a:rPr>
              <a:t>swan</a:t>
            </a:r>
            <a:endParaRPr lang="fr-FR" sz="2000" b="1" dirty="0">
              <a:solidFill>
                <a:schemeClr val="accent4"/>
              </a:solidFill>
              <a:latin typeface="Star Jedi" panose="040B0000000000000000" pitchFamily="82" charset="0"/>
            </a:endParaRPr>
          </a:p>
          <a:p>
            <a:r>
              <a:rPr lang="fr-FR" sz="2000" b="1" dirty="0" err="1">
                <a:solidFill>
                  <a:schemeClr val="accent4"/>
                </a:solidFill>
                <a:latin typeface="Star Jedi" panose="040B0000000000000000" pitchFamily="82" charset="0"/>
              </a:rPr>
              <a:t>Gentet</a:t>
            </a:r>
            <a:r>
              <a:rPr lang="fr-FR" sz="2000" b="1" dirty="0">
                <a:solidFill>
                  <a:schemeClr val="accent4"/>
                </a:solidFill>
                <a:latin typeface="Star Jedi" panose="040B0000000000000000" pitchFamily="82" charset="0"/>
              </a:rPr>
              <a:t> </a:t>
            </a:r>
            <a:r>
              <a:rPr lang="fr-FR" sz="2000" b="1" dirty="0" err="1">
                <a:solidFill>
                  <a:schemeClr val="accent4"/>
                </a:solidFill>
                <a:latin typeface="Star Jedi" panose="040B0000000000000000" pitchFamily="82" charset="0"/>
              </a:rPr>
              <a:t>willy</a:t>
            </a:r>
            <a:endParaRPr lang="fr-FR" sz="2000" b="1" dirty="0">
              <a:solidFill>
                <a:schemeClr val="accent4"/>
              </a:solidFill>
              <a:latin typeface="Star Jedi" panose="040B0000000000000000" pitchFamily="82" charset="0"/>
            </a:endParaRPr>
          </a:p>
          <a:p>
            <a:r>
              <a:rPr lang="fr-FR" sz="2000" b="1" dirty="0" err="1">
                <a:solidFill>
                  <a:schemeClr val="accent4"/>
                </a:solidFill>
                <a:latin typeface="Star Jedi" panose="040B0000000000000000" pitchFamily="82" charset="0"/>
              </a:rPr>
              <a:t>jubard</a:t>
            </a:r>
            <a:r>
              <a:rPr lang="fr-FR" sz="2000" b="1" dirty="0">
                <a:solidFill>
                  <a:schemeClr val="accent4"/>
                </a:solidFill>
                <a:latin typeface="Star Jedi" panose="040B0000000000000000" pitchFamily="82" charset="0"/>
              </a:rPr>
              <a:t> </a:t>
            </a:r>
            <a:r>
              <a:rPr lang="fr-FR" sz="2000" b="1" dirty="0" err="1">
                <a:solidFill>
                  <a:schemeClr val="accent4"/>
                </a:solidFill>
                <a:latin typeface="Star Jedi" panose="040B0000000000000000" pitchFamily="82" charset="0"/>
              </a:rPr>
              <a:t>théo</a:t>
            </a:r>
            <a:endParaRPr lang="fr-FR" sz="2000" b="1" dirty="0">
              <a:solidFill>
                <a:schemeClr val="accent4"/>
              </a:solidFill>
              <a:latin typeface="Star Jedi" panose="040B0000000000000000" pitchFamily="82" charset="0"/>
            </a:endParaRPr>
          </a:p>
        </p:txBody>
      </p:sp>
      <p:pic>
        <p:nvPicPr>
          <p:cNvPr id="1026" name="Picture 2">
            <a:extLst>
              <a:ext uri="{FF2B5EF4-FFF2-40B4-BE49-F238E27FC236}">
                <a16:creationId xmlns:a16="http://schemas.microsoft.com/office/drawing/2014/main" id="{89D9D0A4-4C8C-E6A3-F1C0-34DB14A7F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5180" y="2696748"/>
            <a:ext cx="3954780" cy="1464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547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éo 4" title="Terre pivotant">
            <a:hlinkClick r:id="" action="ppaction://media"/>
            <a:extLst>
              <a:ext uri="{FF2B5EF4-FFF2-40B4-BE49-F238E27FC236}">
                <a16:creationId xmlns:a16="http://schemas.microsoft.com/office/drawing/2014/main" id="{63D4271C-067E-ED8F-64E8-7B92A17FA47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5" name="ZoneTexte 4">
            <a:extLst>
              <a:ext uri="{FF2B5EF4-FFF2-40B4-BE49-F238E27FC236}">
                <a16:creationId xmlns:a16="http://schemas.microsoft.com/office/drawing/2014/main" id="{C8139B5B-B6F0-592B-9D90-9B28433955A0}"/>
              </a:ext>
            </a:extLst>
          </p:cNvPr>
          <p:cNvSpPr txBox="1"/>
          <p:nvPr/>
        </p:nvSpPr>
        <p:spPr>
          <a:xfrm>
            <a:off x="662940" y="2696748"/>
            <a:ext cx="5974080" cy="1446550"/>
          </a:xfrm>
          <a:prstGeom prst="rect">
            <a:avLst/>
          </a:prstGeom>
          <a:noFill/>
        </p:spPr>
        <p:txBody>
          <a:bodyPr wrap="square" rtlCol="0">
            <a:spAutoFit/>
          </a:bodyPr>
          <a:lstStyle/>
          <a:p>
            <a:r>
              <a:rPr lang="fr-FR" sz="4400" dirty="0">
                <a:solidFill>
                  <a:schemeClr val="accent4"/>
                </a:solidFill>
                <a:latin typeface="Star Jedi" panose="040B0000000000000000" pitchFamily="82" charset="0"/>
              </a:rPr>
              <a:t>info906: web sémantique</a:t>
            </a:r>
          </a:p>
        </p:txBody>
      </p:sp>
      <p:sp>
        <p:nvSpPr>
          <p:cNvPr id="6" name="ZoneTexte 5">
            <a:extLst>
              <a:ext uri="{FF2B5EF4-FFF2-40B4-BE49-F238E27FC236}">
                <a16:creationId xmlns:a16="http://schemas.microsoft.com/office/drawing/2014/main" id="{9CFD11D8-2DBA-D511-DE04-FD19DAE99257}"/>
              </a:ext>
            </a:extLst>
          </p:cNvPr>
          <p:cNvSpPr txBox="1"/>
          <p:nvPr/>
        </p:nvSpPr>
        <p:spPr>
          <a:xfrm>
            <a:off x="0" y="6439936"/>
            <a:ext cx="5974080" cy="400110"/>
          </a:xfrm>
          <a:prstGeom prst="rect">
            <a:avLst/>
          </a:prstGeom>
          <a:noFill/>
        </p:spPr>
        <p:txBody>
          <a:bodyPr wrap="square" rtlCol="0">
            <a:spAutoFit/>
          </a:bodyPr>
          <a:lstStyle/>
          <a:p>
            <a:r>
              <a:rPr lang="fr-FR" sz="2000" b="1" dirty="0">
                <a:solidFill>
                  <a:schemeClr val="accent4"/>
                </a:solidFill>
                <a:latin typeface="Star Jedi" panose="040B0000000000000000" pitchFamily="82" charset="0"/>
              </a:rPr>
              <a:t>vendredi 9 décembre</a:t>
            </a:r>
          </a:p>
        </p:txBody>
      </p:sp>
      <p:sp>
        <p:nvSpPr>
          <p:cNvPr id="8" name="ZoneTexte 7">
            <a:extLst>
              <a:ext uri="{FF2B5EF4-FFF2-40B4-BE49-F238E27FC236}">
                <a16:creationId xmlns:a16="http://schemas.microsoft.com/office/drawing/2014/main" id="{EC7D6F69-FBB6-7CB1-53C7-C80C7D295146}"/>
              </a:ext>
            </a:extLst>
          </p:cNvPr>
          <p:cNvSpPr txBox="1"/>
          <p:nvPr/>
        </p:nvSpPr>
        <p:spPr>
          <a:xfrm>
            <a:off x="9296400" y="5534561"/>
            <a:ext cx="2956560" cy="1323439"/>
          </a:xfrm>
          <a:prstGeom prst="rect">
            <a:avLst/>
          </a:prstGeom>
          <a:noFill/>
        </p:spPr>
        <p:txBody>
          <a:bodyPr wrap="square" rtlCol="0">
            <a:spAutoFit/>
          </a:bodyPr>
          <a:lstStyle/>
          <a:p>
            <a:r>
              <a:rPr lang="fr-FR" sz="2000" b="1" dirty="0" err="1">
                <a:solidFill>
                  <a:schemeClr val="accent4"/>
                </a:solidFill>
                <a:latin typeface="Star Jedi" panose="040B0000000000000000" pitchFamily="82" charset="0"/>
              </a:rPr>
              <a:t>belhaouzia</a:t>
            </a:r>
            <a:r>
              <a:rPr lang="fr-FR" sz="2000" b="1" dirty="0">
                <a:solidFill>
                  <a:schemeClr val="accent4"/>
                </a:solidFill>
                <a:latin typeface="Star Jedi" panose="040B0000000000000000" pitchFamily="82" charset="0"/>
              </a:rPr>
              <a:t> </a:t>
            </a:r>
            <a:r>
              <a:rPr lang="fr-FR" sz="2000" b="1" dirty="0" err="1">
                <a:solidFill>
                  <a:schemeClr val="accent4"/>
                </a:solidFill>
                <a:latin typeface="Star Jedi" panose="040B0000000000000000" pitchFamily="82" charset="0"/>
              </a:rPr>
              <a:t>zohir</a:t>
            </a:r>
            <a:endParaRPr lang="fr-FR" sz="2000" b="1" dirty="0">
              <a:solidFill>
                <a:schemeClr val="accent4"/>
              </a:solidFill>
              <a:latin typeface="Star Jedi" panose="040B0000000000000000" pitchFamily="82" charset="0"/>
            </a:endParaRPr>
          </a:p>
          <a:p>
            <a:r>
              <a:rPr lang="fr-FR" sz="2000" b="1" dirty="0" err="1">
                <a:solidFill>
                  <a:schemeClr val="accent4"/>
                </a:solidFill>
                <a:latin typeface="Star Jedi" panose="040B0000000000000000" pitchFamily="82" charset="0"/>
              </a:rPr>
              <a:t>launay</a:t>
            </a:r>
            <a:r>
              <a:rPr lang="fr-FR" sz="2000" b="1" dirty="0">
                <a:solidFill>
                  <a:schemeClr val="accent4"/>
                </a:solidFill>
                <a:latin typeface="Star Jedi" panose="040B0000000000000000" pitchFamily="82" charset="0"/>
              </a:rPr>
              <a:t> </a:t>
            </a:r>
            <a:r>
              <a:rPr lang="fr-FR" sz="2000" b="1" dirty="0" err="1">
                <a:solidFill>
                  <a:schemeClr val="accent4"/>
                </a:solidFill>
                <a:latin typeface="Star Jedi" panose="040B0000000000000000" pitchFamily="82" charset="0"/>
              </a:rPr>
              <a:t>swan</a:t>
            </a:r>
            <a:endParaRPr lang="fr-FR" sz="2000" b="1" dirty="0">
              <a:solidFill>
                <a:schemeClr val="accent4"/>
              </a:solidFill>
              <a:latin typeface="Star Jedi" panose="040B0000000000000000" pitchFamily="82" charset="0"/>
            </a:endParaRPr>
          </a:p>
          <a:p>
            <a:r>
              <a:rPr lang="fr-FR" sz="2000" b="1" dirty="0" err="1">
                <a:solidFill>
                  <a:schemeClr val="accent4"/>
                </a:solidFill>
                <a:latin typeface="Star Jedi" panose="040B0000000000000000" pitchFamily="82" charset="0"/>
              </a:rPr>
              <a:t>Gentet</a:t>
            </a:r>
            <a:r>
              <a:rPr lang="fr-FR" sz="2000" b="1" dirty="0">
                <a:solidFill>
                  <a:schemeClr val="accent4"/>
                </a:solidFill>
                <a:latin typeface="Star Jedi" panose="040B0000000000000000" pitchFamily="82" charset="0"/>
              </a:rPr>
              <a:t> </a:t>
            </a:r>
            <a:r>
              <a:rPr lang="fr-FR" sz="2000" b="1" dirty="0" err="1">
                <a:solidFill>
                  <a:schemeClr val="accent4"/>
                </a:solidFill>
                <a:latin typeface="Star Jedi" panose="040B0000000000000000" pitchFamily="82" charset="0"/>
              </a:rPr>
              <a:t>willy</a:t>
            </a:r>
            <a:endParaRPr lang="fr-FR" sz="2000" b="1" dirty="0">
              <a:solidFill>
                <a:schemeClr val="accent4"/>
              </a:solidFill>
              <a:latin typeface="Star Jedi" panose="040B0000000000000000" pitchFamily="82" charset="0"/>
            </a:endParaRPr>
          </a:p>
          <a:p>
            <a:r>
              <a:rPr lang="fr-FR" sz="2000" b="1" dirty="0" err="1">
                <a:solidFill>
                  <a:schemeClr val="accent4"/>
                </a:solidFill>
                <a:latin typeface="Star Jedi" panose="040B0000000000000000" pitchFamily="82" charset="0"/>
              </a:rPr>
              <a:t>jubard</a:t>
            </a:r>
            <a:r>
              <a:rPr lang="fr-FR" sz="2000" b="1" dirty="0">
                <a:solidFill>
                  <a:schemeClr val="accent4"/>
                </a:solidFill>
                <a:latin typeface="Star Jedi" panose="040B0000000000000000" pitchFamily="82" charset="0"/>
              </a:rPr>
              <a:t> </a:t>
            </a:r>
            <a:r>
              <a:rPr lang="fr-FR" sz="2000" b="1" dirty="0" err="1">
                <a:solidFill>
                  <a:schemeClr val="accent4"/>
                </a:solidFill>
                <a:latin typeface="Star Jedi" panose="040B0000000000000000" pitchFamily="82" charset="0"/>
              </a:rPr>
              <a:t>théo</a:t>
            </a:r>
            <a:endParaRPr lang="fr-FR" sz="2000" b="1" dirty="0">
              <a:solidFill>
                <a:schemeClr val="accent4"/>
              </a:solidFill>
              <a:latin typeface="Star Jedi" panose="040B0000000000000000" pitchFamily="82" charset="0"/>
            </a:endParaRPr>
          </a:p>
        </p:txBody>
      </p:sp>
      <p:pic>
        <p:nvPicPr>
          <p:cNvPr id="1026" name="Picture 2">
            <a:extLst>
              <a:ext uri="{FF2B5EF4-FFF2-40B4-BE49-F238E27FC236}">
                <a16:creationId xmlns:a16="http://schemas.microsoft.com/office/drawing/2014/main" id="{89D9D0A4-4C8C-E6A3-F1C0-34DB14A7F1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55180" y="2696748"/>
            <a:ext cx="3954780" cy="1464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24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C77A8D-651E-A1EE-3774-68A05C1CAF4A}"/>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DA07BFBA-DFA6-17C1-CB62-46298C5EF95A}"/>
              </a:ext>
            </a:extLst>
          </p:cNvPr>
          <p:cNvSpPr>
            <a:spLocks noGrp="1"/>
          </p:cNvSpPr>
          <p:nvPr>
            <p:ph type="subTitle" idx="1"/>
          </p:nvPr>
        </p:nvSpPr>
        <p:spPr/>
        <p:txBody>
          <a:bodyPr/>
          <a:lstStyle/>
          <a:p>
            <a:endParaRPr lang="fr-FR"/>
          </a:p>
        </p:txBody>
      </p:sp>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pic>
        <p:nvPicPr>
          <p:cNvPr id="2050" name="Picture 2" descr="Star Wars – Logos Download">
            <a:extLst>
              <a:ext uri="{FF2B5EF4-FFF2-40B4-BE49-F238E27FC236}">
                <a16:creationId xmlns:a16="http://schemas.microsoft.com/office/drawing/2014/main" id="{EA3CEC21-44D3-457F-E9C1-DF82E1A6F7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2265" y="2470987"/>
            <a:ext cx="4476750" cy="1916026"/>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E6F2A2E0-6457-7F5E-3A54-6CB90160613F}"/>
              </a:ext>
            </a:extLst>
          </p:cNvPr>
          <p:cNvSpPr txBox="1"/>
          <p:nvPr/>
        </p:nvSpPr>
        <p:spPr>
          <a:xfrm>
            <a:off x="-744535" y="568959"/>
            <a:ext cx="9685335" cy="29379646"/>
          </a:xfrm>
          <a:prstGeom prst="rect">
            <a:avLst/>
          </a:prstGeom>
          <a:noFill/>
          <a:scene3d>
            <a:camera prst="perspectiveRelaxedModerately"/>
            <a:lightRig rig="threePt" dir="t"/>
          </a:scene3d>
        </p:spPr>
        <p:txBody>
          <a:bodyPr wrap="square" rtlCol="0">
            <a:spAutoFit/>
          </a:bodyPr>
          <a:lstStyle/>
          <a:p>
            <a:pPr>
              <a:lnSpc>
                <a:spcPct val="200000"/>
              </a:lnSpc>
            </a:pPr>
            <a:r>
              <a:rPr lang="fr-FR" sz="6000" dirty="0" err="1">
                <a:solidFill>
                  <a:srgbClr val="FFC000"/>
                </a:solidFill>
                <a:latin typeface="Star Jedi" panose="040B0000000000000000" pitchFamily="82" charset="0"/>
              </a:rPr>
              <a:t>Loigntaine</a:t>
            </a:r>
            <a:r>
              <a:rPr lang="fr-FR" sz="6000" dirty="0">
                <a:solidFill>
                  <a:srgbClr val="FFC000"/>
                </a:solidFill>
                <a:latin typeface="Star Jedi" panose="040B0000000000000000" pitchFamily="82" charset="0"/>
              </a:rPr>
              <a:t> très </a:t>
            </a:r>
            <a:r>
              <a:rPr lang="fr-FR" sz="6000" dirty="0" err="1">
                <a:solidFill>
                  <a:srgbClr val="FFC000"/>
                </a:solidFill>
                <a:latin typeface="Star Jedi" panose="040B0000000000000000" pitchFamily="82" charset="0"/>
              </a:rPr>
              <a:t>loingtaine</a:t>
            </a:r>
            <a:r>
              <a:rPr lang="fr-FR" sz="6000" dirty="0">
                <a:solidFill>
                  <a:srgbClr val="FFC000"/>
                </a:solidFill>
                <a:latin typeface="Star Jedi" panose="040B0000000000000000" pitchFamily="82" charset="0"/>
              </a:rPr>
              <a:t>, l’alliance rebelle c’est vu attribuer une nouvelle mission ayant pour but de détruire les plans de l’empire au travers de l’apprentissage de la ‘web sémantique’ afin de présenter les résultats de leurs requêtes </a:t>
            </a:r>
            <a:r>
              <a:rPr lang="fr-FR" sz="6000" dirty="0" err="1">
                <a:solidFill>
                  <a:srgbClr val="FFC000"/>
                </a:solidFill>
                <a:latin typeface="Star Jedi" panose="040B0000000000000000" pitchFamily="82" charset="0"/>
              </a:rPr>
              <a:t>sparql</a:t>
            </a:r>
            <a:r>
              <a:rPr lang="fr-FR" sz="6000" dirty="0">
                <a:solidFill>
                  <a:srgbClr val="FFC000"/>
                </a:solidFill>
                <a:latin typeface="Star Jedi" panose="040B0000000000000000" pitchFamily="82" charset="0"/>
              </a:rPr>
              <a:t> sur le thème des </a:t>
            </a:r>
            <a:r>
              <a:rPr lang="fr-FR" sz="6000" dirty="0" err="1">
                <a:solidFill>
                  <a:srgbClr val="FFC000"/>
                </a:solidFill>
                <a:latin typeface="Star Jedi" panose="040B0000000000000000" pitchFamily="82" charset="0"/>
              </a:rPr>
              <a:t>jedis</a:t>
            </a:r>
            <a:r>
              <a:rPr lang="fr-FR" sz="6000" dirty="0">
                <a:solidFill>
                  <a:srgbClr val="FFC000"/>
                </a:solidFill>
                <a:latin typeface="Star Jedi" panose="040B0000000000000000" pitchFamily="82" charset="0"/>
              </a:rPr>
              <a:t>.</a:t>
            </a:r>
            <a:endParaRPr lang="fr-FR" sz="6000" dirty="0">
              <a:solidFill>
                <a:srgbClr val="FFC000"/>
              </a:solidFill>
            </a:endParaRPr>
          </a:p>
        </p:txBody>
      </p:sp>
      <p:pic>
        <p:nvPicPr>
          <p:cNvPr id="4" name="Picture 2">
            <a:extLst>
              <a:ext uri="{FF2B5EF4-FFF2-40B4-BE49-F238E27FC236}">
                <a16:creationId xmlns:a16="http://schemas.microsoft.com/office/drawing/2014/main" id="{10FDA79C-0625-B71A-E1CE-B14F72305E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624759">
            <a:off x="12996293" y="2509216"/>
            <a:ext cx="458164" cy="129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73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p:cTn id="11" dur="500" fill="hold"/>
                                        <p:tgtEl>
                                          <p:spTgt spid="2050"/>
                                        </p:tgtEl>
                                        <p:attrNameLst>
                                          <p:attrName>ppt_w</p:attrName>
                                        </p:attrNameLst>
                                      </p:cBhvr>
                                      <p:tavLst>
                                        <p:tav tm="0">
                                          <p:val>
                                            <p:fltVal val="0"/>
                                          </p:val>
                                        </p:tav>
                                        <p:tav tm="100000">
                                          <p:val>
                                            <p:strVal val="#ppt_w"/>
                                          </p:val>
                                        </p:tav>
                                      </p:tavLst>
                                    </p:anim>
                                    <p:anim calcmode="lin" valueType="num">
                                      <p:cBhvr>
                                        <p:cTn id="12" dur="500" fill="hold"/>
                                        <p:tgtEl>
                                          <p:spTgt spid="2050"/>
                                        </p:tgtEl>
                                        <p:attrNameLst>
                                          <p:attrName>ppt_h</p:attrName>
                                        </p:attrNameLst>
                                      </p:cBhvr>
                                      <p:tavLst>
                                        <p:tav tm="0">
                                          <p:val>
                                            <p:fltVal val="0"/>
                                          </p:val>
                                        </p:tav>
                                        <p:tav tm="100000">
                                          <p:val>
                                            <p:strVal val="#ppt_h"/>
                                          </p:val>
                                        </p:tav>
                                      </p:tavLst>
                                    </p:anim>
                                    <p:animEffect transition="in" filter="fade">
                                      <p:cBhvr>
                                        <p:cTn id="13" dur="500"/>
                                        <p:tgtEl>
                                          <p:spTgt spid="2050"/>
                                        </p:tgtEl>
                                      </p:cBhvr>
                                    </p:animEffect>
                                  </p:childTnLst>
                                </p:cTn>
                              </p:par>
                            </p:childTnLst>
                          </p:cTn>
                        </p:par>
                        <p:par>
                          <p:cTn id="14" fill="hold">
                            <p:stCondLst>
                              <p:cond delay="500"/>
                            </p:stCondLst>
                            <p:childTnLst>
                              <p:par>
                                <p:cTn id="15" presetID="64" presetClass="path" presetSubtype="0" fill="hold" grpId="0" nodeType="afterEffect">
                                  <p:stCondLst>
                                    <p:cond delay="0"/>
                                  </p:stCondLst>
                                  <p:childTnLst>
                                    <p:animMotion origin="layout" path="M -0.05547 -0.875 L -0.05547 -4.87963 " pathEditMode="relative" rAng="0" ptsTypes="AA">
                                      <p:cBhvr>
                                        <p:cTn id="16" dur="20000" fill="hold"/>
                                        <p:tgtEl>
                                          <p:spTgt spid="8"/>
                                        </p:tgtEl>
                                        <p:attrNameLst>
                                          <p:attrName>ppt_x</p:attrName>
                                          <p:attrName>ppt_y</p:attrName>
                                        </p:attrNameLst>
                                      </p:cBhvr>
                                      <p:rCtr x="0" y="-200231"/>
                                    </p:animMotion>
                                  </p:childTnLst>
                                </p:cTn>
                              </p:par>
                              <p:par>
                                <p:cTn id="17" presetID="6" presetClass="emph" presetSubtype="0" fill="hold" grpId="1" nodeType="withEffect">
                                  <p:stCondLst>
                                    <p:cond delay="0"/>
                                  </p:stCondLst>
                                  <p:childTnLst>
                                    <p:animScale>
                                      <p:cBhvr>
                                        <p:cTn id="18" dur="20000" fill="hold"/>
                                        <p:tgtEl>
                                          <p:spTgt spid="8"/>
                                        </p:tgtEl>
                                      </p:cBhvr>
                                      <p:by x="0" y="0"/>
                                    </p:animScale>
                                  </p:childTnLst>
                                </p:cTn>
                              </p:par>
                              <p:par>
                                <p:cTn id="19" presetID="8" presetClass="emph" presetSubtype="0" fill="hold" nodeType="withEffect">
                                  <p:stCondLst>
                                    <p:cond delay="0"/>
                                  </p:stCondLst>
                                  <p:childTnLst>
                                    <p:animRot by="21600000">
                                      <p:cBhvr>
                                        <p:cTn id="20" dur="20000" fill="hold"/>
                                        <p:tgtEl>
                                          <p:spTgt spid="4"/>
                                        </p:tgtEl>
                                        <p:attrNameLst>
                                          <p:attrName>r</p:attrName>
                                        </p:attrNameLst>
                                      </p:cBhvr>
                                    </p:animRot>
                                  </p:childTnLst>
                                </p:cTn>
                              </p:par>
                              <p:par>
                                <p:cTn id="21" presetID="0" presetClass="path" presetSubtype="0" accel="50000" decel="50000" fill="hold" nodeType="withEffect">
                                  <p:stCondLst>
                                    <p:cond delay="0"/>
                                  </p:stCondLst>
                                  <p:childTnLst>
                                    <p:animMotion origin="layout" path="M 4.375E-6 -0.00023 L 4.375E-6 0.00046 C -0.00586 -0.02269 -0.01107 -0.04514 -0.01745 -0.0669 C -0.01836 -0.06922 -0.01875 -0.07246 -0.01967 -0.07431 C -0.0211 -0.07686 -0.02279 -0.07801 -0.02448 -0.07963 C -0.02852 -0.09074 -0.02839 -0.09283 -0.0336 -0.1 C -0.03516 -0.10209 -0.03685 -0.10278 -0.03829 -0.10486 C -0.04193 -0.11042 -0.04532 -0.1169 -0.04883 -0.12269 C -0.05079 -0.12639 -0.05248 -0.13056 -0.05456 -0.13334 C -0.05638 -0.13588 -0.05847 -0.1382 -0.06042 -0.14074 C -0.0625 -0.14422 -0.06485 -0.14815 -0.06719 -0.15116 C -0.07748 -0.16436 -0.09258 -0.18033 -0.10196 -0.18936 C -0.11276 -0.19954 -0.12344 -0.21088 -0.13438 -0.21968 C -0.14258 -0.22709 -0.15092 -0.23287 -0.15873 -0.24051 C -0.1642 -0.24561 -0.17084 -0.25232 -0.17631 -0.25625 C -0.20092 -0.27292 -0.1948 -0.2676 -0.21446 -0.27871 C -0.21732 -0.28056 -0.2198 -0.28241 -0.22266 -0.28403 C -0.25196 -0.3 -0.20508 -0.27107 -0.25508 -0.30209 C -0.26159 -0.30556 -0.26823 -0.31019 -0.27487 -0.31459 C -0.27904 -0.3176 -0.28321 -0.32199 -0.2875 -0.32477 C -0.29349 -0.32894 -0.3 -0.33148 -0.30612 -0.33542 C -0.3181 -0.34236 -0.33008 -0.35047 -0.34193 -0.35787 C -0.34857 -0.36227 -0.35534 -0.36551 -0.36172 -0.37107 C -0.36667 -0.37523 -0.37162 -0.38033 -0.3767 -0.3838 C -0.39349 -0.39398 -0.41094 -0.4007 -0.42774 -0.41158 L -0.4556 -0.42963 C -0.46745 -0.43681 -0.47969 -0.44213 -0.49154 -0.45 L -0.52969 -0.47523 L -0.54948 -0.48773 C -0.5556 -0.49144 -0.56185 -0.49422 -0.56784 -0.49815 C -0.57461 -0.50232 -0.58112 -0.50718 -0.5875 -0.51111 C -0.59805 -0.5169 -0.6086 -0.52223 -0.61901 -0.52894 C -0.62826 -0.53473 -0.63763 -0.53982 -0.64675 -0.54676 C -0.65013 -0.54931 -0.65365 -0.55186 -0.65717 -0.55371 C -0.66381 -0.55834 -0.67735 -0.56436 -0.68256 -0.56667 C -0.69818 -0.58148 -0.68282 -0.56852 -0.70482 -0.57917 C -0.70873 -0.58148 -0.71237 -0.58496 -0.71628 -0.58704 C -0.72357 -0.59098 -0.73829 -0.59723 -0.73829 -0.59699 C -0.74167 -0.6007 -0.74506 -0.60556 -0.7487 -0.60787 C -0.75326 -0.60973 -0.75808 -0.60834 -0.76263 -0.61042 C -0.7655 -0.61111 -0.76797 -0.61366 -0.77058 -0.61574 " pathEditMode="relative" rAng="0" ptsTypes="AAAAAAAAAAAAAAAAAAAAAAAAAAAAAAAAAAAAAAAAA">
                                      <p:cBhvr>
                                        <p:cTn id="22" dur="20000" fill="hold"/>
                                        <p:tgtEl>
                                          <p:spTgt spid="4"/>
                                        </p:tgtEl>
                                        <p:attrNameLst>
                                          <p:attrName>ppt_x</p:attrName>
                                          <p:attrName>ppt_y</p:attrName>
                                        </p:attrNameLst>
                                      </p:cBhvr>
                                      <p:rCtr x="-38529" y="-30741"/>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3" repeatCount="indefinite"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bldLst>
      <p:bldP spid="8" grpId="0"/>
      <p:bldP spid="8"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ZoneTexte 3">
            <a:extLst>
              <a:ext uri="{FF2B5EF4-FFF2-40B4-BE49-F238E27FC236}">
                <a16:creationId xmlns:a16="http://schemas.microsoft.com/office/drawing/2014/main" id="{0A83DE90-41C1-B7A5-E12B-57378A8FB813}"/>
              </a:ext>
            </a:extLst>
          </p:cNvPr>
          <p:cNvSpPr txBox="1"/>
          <p:nvPr/>
        </p:nvSpPr>
        <p:spPr>
          <a:xfrm>
            <a:off x="2019300" y="2305615"/>
            <a:ext cx="8153400" cy="2485787"/>
          </a:xfrm>
          <a:prstGeom prst="roundRect">
            <a:avLst/>
          </a:prstGeom>
          <a:solidFill>
            <a:schemeClr val="tx1"/>
          </a:solidFill>
          <a:ln w="38100">
            <a:solidFill>
              <a:schemeClr val="accent4"/>
            </a:solidFill>
          </a:ln>
        </p:spPr>
        <p:txBody>
          <a:bodyPr wrap="square" rtlCol="0">
            <a:spAutoFit/>
          </a:bodyPr>
          <a:lstStyle/>
          <a:p>
            <a:pPr algn="ctr"/>
            <a:r>
              <a:rPr lang="en-US" sz="2800" b="0" i="1" u="none" strike="noStrike" dirty="0">
                <a:solidFill>
                  <a:schemeClr val="accent4"/>
                </a:solidFill>
                <a:effectLst/>
                <a:latin typeface="Star Jedi" panose="040B0000000000000000" pitchFamily="82" charset="0"/>
              </a:rPr>
              <a:t>“A competency question is a natural language sentence that expresses a pattern for a type of questions people expect an ontology to answer”</a:t>
            </a:r>
            <a:endParaRPr lang="fr-FR" sz="3200" b="1" dirty="0">
              <a:solidFill>
                <a:schemeClr val="accent4"/>
              </a:solidFill>
              <a:latin typeface="Star Jedi" panose="040B0000000000000000" pitchFamily="82" charset="0"/>
            </a:endParaRPr>
          </a:p>
        </p:txBody>
      </p:sp>
      <p:sp>
        <p:nvSpPr>
          <p:cNvPr id="6" name="ZoneTexte 5">
            <a:extLst>
              <a:ext uri="{FF2B5EF4-FFF2-40B4-BE49-F238E27FC236}">
                <a16:creationId xmlns:a16="http://schemas.microsoft.com/office/drawing/2014/main" id="{48CF3BA9-AB11-76AB-0988-50843795A597}"/>
              </a:ext>
            </a:extLst>
          </p:cNvPr>
          <p:cNvSpPr txBox="1"/>
          <p:nvPr/>
        </p:nvSpPr>
        <p:spPr>
          <a:xfrm>
            <a:off x="2480310" y="181823"/>
            <a:ext cx="7231380" cy="523220"/>
          </a:xfrm>
          <a:prstGeom prst="rect">
            <a:avLst/>
          </a:prstGeom>
          <a:solidFill>
            <a:schemeClr val="tx1"/>
          </a:solidFill>
          <a:ln w="38100">
            <a:solidFill>
              <a:schemeClr val="accent4"/>
            </a:solidFill>
          </a:ln>
        </p:spPr>
        <p:txBody>
          <a:bodyPr wrap="square" rtlCol="0">
            <a:spAutoFit/>
          </a:bodyPr>
          <a:lstStyle/>
          <a:p>
            <a:pPr algn="ctr"/>
            <a:r>
              <a:rPr lang="en-US" sz="2800" i="1" dirty="0" err="1">
                <a:solidFill>
                  <a:schemeClr val="accent4"/>
                </a:solidFill>
                <a:latin typeface="Star Jedi" panose="040B0000000000000000" pitchFamily="82" charset="0"/>
              </a:rPr>
              <a:t>définition</a:t>
            </a:r>
            <a:endParaRPr lang="fr-FR" sz="3200" b="1" dirty="0">
              <a:solidFill>
                <a:schemeClr val="accent4"/>
              </a:solidFill>
              <a:latin typeface="Star Jedi" panose="040B0000000000000000" pitchFamily="82" charset="0"/>
            </a:endParaRPr>
          </a:p>
        </p:txBody>
      </p:sp>
    </p:spTree>
    <p:extLst>
      <p:ext uri="{BB962C8B-B14F-4D97-AF65-F5344CB8AC3E}">
        <p14:creationId xmlns:p14="http://schemas.microsoft.com/office/powerpoint/2010/main" val="64629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repeatCount="indefinite" fill="hold" display="0">
                  <p:stCondLst>
                    <p:cond delay="indefinite"/>
                  </p:stCondLst>
                </p:cTn>
                <p:tgtEl>
                  <p:spTgt spid="5"/>
                </p:tgtEl>
              </p:cMediaNode>
            </p:video>
            <p:seq concurrent="1" nextAc="seek">
              <p:cTn id="13" restart="whenNotActive" fill="hold" evtFilter="cancelBubble" nodeType="interactiveSeq">
                <p:stCondLst>
                  <p:cond evt="onClick" delay="0">
                    <p:tgtEl>
                      <p:spTgt spid="5"/>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ZoneTexte 3">
            <a:extLst>
              <a:ext uri="{FF2B5EF4-FFF2-40B4-BE49-F238E27FC236}">
                <a16:creationId xmlns:a16="http://schemas.microsoft.com/office/drawing/2014/main" id="{0A83DE90-41C1-B7A5-E12B-57378A8FB813}"/>
              </a:ext>
            </a:extLst>
          </p:cNvPr>
          <p:cNvSpPr txBox="1"/>
          <p:nvPr/>
        </p:nvSpPr>
        <p:spPr>
          <a:xfrm>
            <a:off x="403860" y="1333721"/>
            <a:ext cx="5173980" cy="1200329"/>
          </a:xfrm>
          <a:prstGeom prst="rect">
            <a:avLst/>
          </a:prstGeom>
          <a:noFill/>
          <a:ln w="38100">
            <a:noFill/>
          </a:ln>
        </p:spPr>
        <p:txBody>
          <a:bodyPr wrap="square" rtlCol="0">
            <a:spAutoFit/>
          </a:bodyPr>
          <a:lstStyle/>
          <a:p>
            <a:pPr algn="ctr"/>
            <a:r>
              <a:rPr lang="fr-FR" sz="2400" b="1" dirty="0">
                <a:solidFill>
                  <a:schemeClr val="accent4"/>
                </a:solidFill>
                <a:latin typeface="Star Jedi" panose="040B0000000000000000" pitchFamily="82" charset="0"/>
              </a:rPr>
              <a:t>quelle est la répartition des genres dans l’ordre </a:t>
            </a:r>
            <a:r>
              <a:rPr lang="fr-FR" sz="2400" b="1" dirty="0" err="1">
                <a:solidFill>
                  <a:schemeClr val="accent4"/>
                </a:solidFill>
                <a:latin typeface="Star Jedi" panose="040B0000000000000000" pitchFamily="82" charset="0"/>
              </a:rPr>
              <a:t>jedi</a:t>
            </a:r>
            <a:r>
              <a:rPr lang="fr-FR" sz="2400" b="1" dirty="0">
                <a:solidFill>
                  <a:schemeClr val="accent4"/>
                </a:solidFill>
                <a:latin typeface="Star Jedi" panose="040B0000000000000000" pitchFamily="82" charset="0"/>
              </a:rPr>
              <a:t> ?</a:t>
            </a:r>
          </a:p>
        </p:txBody>
      </p:sp>
      <p:sp>
        <p:nvSpPr>
          <p:cNvPr id="6" name="ZoneTexte 5">
            <a:extLst>
              <a:ext uri="{FF2B5EF4-FFF2-40B4-BE49-F238E27FC236}">
                <a16:creationId xmlns:a16="http://schemas.microsoft.com/office/drawing/2014/main" id="{48CF3BA9-AB11-76AB-0988-50843795A597}"/>
              </a:ext>
            </a:extLst>
          </p:cNvPr>
          <p:cNvSpPr txBox="1"/>
          <p:nvPr/>
        </p:nvSpPr>
        <p:spPr>
          <a:xfrm>
            <a:off x="3177540" y="143641"/>
            <a:ext cx="6324599" cy="523220"/>
          </a:xfrm>
          <a:prstGeom prst="rect">
            <a:avLst/>
          </a:prstGeom>
          <a:solidFill>
            <a:schemeClr val="tx1"/>
          </a:solidFill>
          <a:ln w="38100">
            <a:solidFill>
              <a:schemeClr val="accent4"/>
            </a:solidFill>
          </a:ln>
        </p:spPr>
        <p:txBody>
          <a:bodyPr wrap="square" rtlCol="0">
            <a:spAutoFit/>
          </a:bodyPr>
          <a:lstStyle/>
          <a:p>
            <a:pPr algn="ctr"/>
            <a:r>
              <a:rPr lang="en-US" sz="2800" b="1" i="1" dirty="0">
                <a:solidFill>
                  <a:schemeClr val="accent4"/>
                </a:solidFill>
                <a:latin typeface="Star Jedi" panose="040B0000000000000000" pitchFamily="82" charset="0"/>
              </a:rPr>
              <a:t>questions de </a:t>
            </a:r>
            <a:r>
              <a:rPr lang="en-US" sz="2800" b="1" i="1" dirty="0" err="1">
                <a:solidFill>
                  <a:schemeClr val="accent4"/>
                </a:solidFill>
                <a:latin typeface="Star Jedi" panose="040B0000000000000000" pitchFamily="82" charset="0"/>
              </a:rPr>
              <a:t>compétences</a:t>
            </a:r>
            <a:endParaRPr lang="fr-FR" sz="3200" b="1" dirty="0">
              <a:solidFill>
                <a:schemeClr val="accent4"/>
              </a:solidFill>
              <a:latin typeface="Star Jedi" panose="040B0000000000000000" pitchFamily="82" charset="0"/>
            </a:endParaRPr>
          </a:p>
        </p:txBody>
      </p:sp>
      <p:sp>
        <p:nvSpPr>
          <p:cNvPr id="7" name="ZoneTexte 6">
            <a:extLst>
              <a:ext uri="{FF2B5EF4-FFF2-40B4-BE49-F238E27FC236}">
                <a16:creationId xmlns:a16="http://schemas.microsoft.com/office/drawing/2014/main" id="{42F7B939-BA64-79A9-52DF-36EC1D5F1684}"/>
              </a:ext>
            </a:extLst>
          </p:cNvPr>
          <p:cNvSpPr txBox="1"/>
          <p:nvPr/>
        </p:nvSpPr>
        <p:spPr>
          <a:xfrm>
            <a:off x="6096000" y="2828835"/>
            <a:ext cx="5737860" cy="1328023"/>
          </a:xfrm>
          <a:prstGeom prst="roundRect">
            <a:avLst/>
          </a:prstGeom>
          <a:solidFill>
            <a:schemeClr val="tx1"/>
          </a:solidFill>
          <a:ln w="38100">
            <a:solidFill>
              <a:schemeClr val="accent4"/>
            </a:solidFill>
          </a:ln>
        </p:spPr>
        <p:txBody>
          <a:bodyPr wrap="square" rtlCol="0">
            <a:spAutoFit/>
          </a:bodyPr>
          <a:lstStyle/>
          <a:p>
            <a:pPr algn="ctr"/>
            <a:r>
              <a:rPr lang="fr-FR" sz="2400" b="1" dirty="0">
                <a:solidFill>
                  <a:schemeClr val="accent4"/>
                </a:solidFill>
                <a:latin typeface="Star Jedi" panose="040B0000000000000000" pitchFamily="82" charset="0"/>
              </a:rPr>
              <a:t>Par quels acteurs sont interprétés les </a:t>
            </a:r>
            <a:r>
              <a:rPr lang="fr-FR" sz="2400" b="1" dirty="0" err="1">
                <a:solidFill>
                  <a:schemeClr val="accent4"/>
                </a:solidFill>
                <a:latin typeface="Star Jedi" panose="040B0000000000000000" pitchFamily="82" charset="0"/>
              </a:rPr>
              <a:t>jedis</a:t>
            </a:r>
            <a:r>
              <a:rPr lang="fr-FR" sz="2400" b="1" dirty="0">
                <a:solidFill>
                  <a:schemeClr val="accent4"/>
                </a:solidFill>
                <a:latin typeface="Star Jedi" panose="040B0000000000000000" pitchFamily="82" charset="0"/>
              </a:rPr>
              <a:t> et quelles sont les notations ?</a:t>
            </a:r>
          </a:p>
        </p:txBody>
      </p:sp>
      <p:sp>
        <p:nvSpPr>
          <p:cNvPr id="9" name="ZoneTexte 8">
            <a:extLst>
              <a:ext uri="{FF2B5EF4-FFF2-40B4-BE49-F238E27FC236}">
                <a16:creationId xmlns:a16="http://schemas.microsoft.com/office/drawing/2014/main" id="{3BAE1AF2-0543-29CE-DFDE-17A25A95AA98}"/>
              </a:ext>
            </a:extLst>
          </p:cNvPr>
          <p:cNvSpPr txBox="1"/>
          <p:nvPr/>
        </p:nvSpPr>
        <p:spPr>
          <a:xfrm>
            <a:off x="403860" y="5048443"/>
            <a:ext cx="5349240" cy="1200329"/>
          </a:xfrm>
          <a:prstGeom prst="rect">
            <a:avLst/>
          </a:prstGeom>
          <a:noFill/>
          <a:ln w="38100">
            <a:noFill/>
          </a:ln>
        </p:spPr>
        <p:txBody>
          <a:bodyPr wrap="square" rtlCol="0">
            <a:spAutoFit/>
          </a:bodyPr>
          <a:lstStyle/>
          <a:p>
            <a:pPr algn="ctr"/>
            <a:r>
              <a:rPr lang="fr-FR" sz="2400" b="1" dirty="0">
                <a:solidFill>
                  <a:schemeClr val="accent4"/>
                </a:solidFill>
                <a:latin typeface="Star Jedi" panose="040B0000000000000000" pitchFamily="82" charset="0"/>
              </a:rPr>
              <a:t>quels sont les relations maître / padawan entre les </a:t>
            </a:r>
            <a:r>
              <a:rPr lang="fr-FR" sz="2400" b="1" dirty="0" err="1">
                <a:solidFill>
                  <a:schemeClr val="accent4"/>
                </a:solidFill>
                <a:latin typeface="Star Jedi" panose="040B0000000000000000" pitchFamily="82" charset="0"/>
              </a:rPr>
              <a:t>jedis</a:t>
            </a:r>
            <a:r>
              <a:rPr lang="fr-FR" sz="2400" b="1" dirty="0">
                <a:solidFill>
                  <a:schemeClr val="accent4"/>
                </a:solidFill>
                <a:latin typeface="Star Jedi" panose="040B0000000000000000" pitchFamily="82" charset="0"/>
              </a:rPr>
              <a:t> ?</a:t>
            </a:r>
          </a:p>
        </p:txBody>
      </p:sp>
      <p:pic>
        <p:nvPicPr>
          <p:cNvPr id="10" name="Image 9">
            <a:extLst>
              <a:ext uri="{FF2B5EF4-FFF2-40B4-BE49-F238E27FC236}">
                <a16:creationId xmlns:a16="http://schemas.microsoft.com/office/drawing/2014/main" id="{2B1CFD4E-9CFF-CCE1-74E0-A27B9E88A220}"/>
              </a:ext>
            </a:extLst>
          </p:cNvPr>
          <p:cNvPicPr>
            <a:picLocks noChangeAspect="1"/>
          </p:cNvPicPr>
          <p:nvPr/>
        </p:nvPicPr>
        <p:blipFill>
          <a:blip r:embed="rId5"/>
          <a:stretch>
            <a:fillRect/>
          </a:stretch>
        </p:blipFill>
        <p:spPr>
          <a:xfrm>
            <a:off x="1844936" y="2796492"/>
            <a:ext cx="2665207" cy="1657629"/>
          </a:xfrm>
          <a:prstGeom prst="rect">
            <a:avLst/>
          </a:prstGeom>
        </p:spPr>
      </p:pic>
    </p:spTree>
    <p:extLst>
      <p:ext uri="{BB962C8B-B14F-4D97-AF65-F5344CB8AC3E}">
        <p14:creationId xmlns:p14="http://schemas.microsoft.com/office/powerpoint/2010/main" val="40221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5" repeatCount="indefinite" fill="hold" display="0">
                  <p:stCondLst>
                    <p:cond delay="indefinite"/>
                  </p:stCondLst>
                </p:cTn>
                <p:tgtEl>
                  <p:spTgt spid="5"/>
                </p:tgtEl>
              </p:cMediaNode>
            </p:video>
            <p:seq concurrent="1" nextAc="seek">
              <p:cTn id="26" restart="whenNotActive" fill="hold" evtFilter="cancelBubble" nodeType="interactiveSeq">
                <p:stCondLst>
                  <p:cond evt="onClick" delay="0">
                    <p:tgtEl>
                      <p:spTgt spid="5"/>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p:bldP spid="7"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48CF3BA9-AB11-76AB-0988-50843795A597}"/>
              </a:ext>
            </a:extLst>
          </p:cNvPr>
          <p:cNvSpPr txBox="1"/>
          <p:nvPr/>
        </p:nvSpPr>
        <p:spPr>
          <a:xfrm>
            <a:off x="3177540" y="143641"/>
            <a:ext cx="6324599" cy="523220"/>
          </a:xfrm>
          <a:prstGeom prst="rect">
            <a:avLst/>
          </a:prstGeom>
          <a:solidFill>
            <a:schemeClr val="tx1"/>
          </a:solidFill>
          <a:ln w="38100">
            <a:solidFill>
              <a:schemeClr val="accent4"/>
            </a:solidFill>
          </a:ln>
        </p:spPr>
        <p:txBody>
          <a:bodyPr wrap="square" rtlCol="0">
            <a:spAutoFit/>
          </a:bodyPr>
          <a:lstStyle/>
          <a:p>
            <a:pPr algn="ctr"/>
            <a:r>
              <a:rPr lang="en-US" sz="2800" b="1" i="1" dirty="0" err="1">
                <a:solidFill>
                  <a:schemeClr val="accent4"/>
                </a:solidFill>
                <a:latin typeface="Star Jedi" panose="040B0000000000000000" pitchFamily="82" charset="0"/>
              </a:rPr>
              <a:t>Graphe</a:t>
            </a:r>
            <a:r>
              <a:rPr lang="en-US" sz="2800" b="1" i="1" dirty="0">
                <a:solidFill>
                  <a:schemeClr val="accent4"/>
                </a:solidFill>
                <a:latin typeface="Star Jedi" panose="040B0000000000000000" pitchFamily="82" charset="0"/>
              </a:rPr>
              <a:t> de </a:t>
            </a:r>
            <a:r>
              <a:rPr lang="en-US" sz="2800" b="1" i="1" dirty="0" err="1">
                <a:solidFill>
                  <a:schemeClr val="accent4"/>
                </a:solidFill>
                <a:latin typeface="Star Jedi" panose="040B0000000000000000" pitchFamily="82" charset="0"/>
              </a:rPr>
              <a:t>connaissances</a:t>
            </a:r>
            <a:endParaRPr lang="fr-FR" sz="3200" b="1" dirty="0">
              <a:solidFill>
                <a:schemeClr val="accent4"/>
              </a:solidFill>
              <a:latin typeface="Star Jedi" panose="040B0000000000000000" pitchFamily="82" charset="0"/>
            </a:endParaRPr>
          </a:p>
        </p:txBody>
      </p:sp>
      <p:sp>
        <p:nvSpPr>
          <p:cNvPr id="3" name="Rectangle : coins arrondis 2">
            <a:extLst>
              <a:ext uri="{FF2B5EF4-FFF2-40B4-BE49-F238E27FC236}">
                <a16:creationId xmlns:a16="http://schemas.microsoft.com/office/drawing/2014/main" id="{B7EF54B7-60A7-843F-2192-2DB8DD12B57D}"/>
              </a:ext>
            </a:extLst>
          </p:cNvPr>
          <p:cNvSpPr/>
          <p:nvPr/>
        </p:nvSpPr>
        <p:spPr>
          <a:xfrm>
            <a:off x="594360" y="1074420"/>
            <a:ext cx="4914900" cy="4815840"/>
          </a:xfrm>
          <a:prstGeom prst="roundRect">
            <a:avLst/>
          </a:prstGeom>
          <a:solidFill>
            <a:schemeClr val="tx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9AC85601-6BE8-AAD9-C72B-DB96C607F857}"/>
              </a:ext>
            </a:extLst>
          </p:cNvPr>
          <p:cNvSpPr txBox="1"/>
          <p:nvPr/>
        </p:nvSpPr>
        <p:spPr>
          <a:xfrm>
            <a:off x="594360" y="1074420"/>
            <a:ext cx="4914900" cy="646331"/>
          </a:xfrm>
          <a:prstGeom prst="rect">
            <a:avLst/>
          </a:prstGeom>
          <a:noFill/>
        </p:spPr>
        <p:txBody>
          <a:bodyPr wrap="square" rtlCol="0">
            <a:spAutoFit/>
          </a:bodyPr>
          <a:lstStyle/>
          <a:p>
            <a:pPr algn="ctr"/>
            <a:r>
              <a:rPr lang="fr-FR" sz="3600" dirty="0">
                <a:solidFill>
                  <a:schemeClr val="accent4"/>
                </a:solidFill>
                <a:latin typeface="Star Jedi" panose="040B0000000000000000" pitchFamily="82" charset="0"/>
              </a:rPr>
              <a:t>besoins</a:t>
            </a:r>
          </a:p>
        </p:txBody>
      </p:sp>
      <p:pic>
        <p:nvPicPr>
          <p:cNvPr id="11" name="Picture 2" descr="Star Wars – Logos Download">
            <a:extLst>
              <a:ext uri="{FF2B5EF4-FFF2-40B4-BE49-F238E27FC236}">
                <a16:creationId xmlns:a16="http://schemas.microsoft.com/office/drawing/2014/main" id="{738DD815-D605-7948-C801-0FB880644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1924" y="1719351"/>
            <a:ext cx="1959771" cy="83877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e 12">
            <a:extLst>
              <a:ext uri="{FF2B5EF4-FFF2-40B4-BE49-F238E27FC236}">
                <a16:creationId xmlns:a16="http://schemas.microsoft.com/office/drawing/2014/main" id="{152C4CF4-259F-E129-28C4-CD42F184B458}"/>
              </a:ext>
            </a:extLst>
          </p:cNvPr>
          <p:cNvGrpSpPr/>
          <p:nvPr/>
        </p:nvGrpSpPr>
        <p:grpSpPr>
          <a:xfrm>
            <a:off x="831832" y="2620761"/>
            <a:ext cx="1621484" cy="1579189"/>
            <a:chOff x="834278" y="3981013"/>
            <a:chExt cx="1621484" cy="1579189"/>
          </a:xfrm>
        </p:grpSpPr>
        <p:pic>
          <p:nvPicPr>
            <p:cNvPr id="2050" name="Picture 2">
              <a:extLst>
                <a:ext uri="{FF2B5EF4-FFF2-40B4-BE49-F238E27FC236}">
                  <a16:creationId xmlns:a16="http://schemas.microsoft.com/office/drawing/2014/main" id="{CA7ECCEC-A07D-7BD3-912A-1DE21652DF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278" y="3981013"/>
              <a:ext cx="1162161" cy="11621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A651335-6E84-1BAF-4035-A28BBAD52C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7116" y="4641556"/>
              <a:ext cx="918646" cy="918646"/>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a:extLst>
              <a:ext uri="{FF2B5EF4-FFF2-40B4-BE49-F238E27FC236}">
                <a16:creationId xmlns:a16="http://schemas.microsoft.com/office/drawing/2014/main" id="{7EED2AA4-88C4-806A-397F-3EF4049594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31046" y="2678178"/>
            <a:ext cx="1304448" cy="130444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a:extLst>
              <a:ext uri="{FF2B5EF4-FFF2-40B4-BE49-F238E27FC236}">
                <a16:creationId xmlns:a16="http://schemas.microsoft.com/office/drawing/2014/main" id="{EDCBFB3D-7E73-2A1A-87A3-7DD116683DA6}"/>
              </a:ext>
            </a:extLst>
          </p:cNvPr>
          <p:cNvGrpSpPr/>
          <p:nvPr/>
        </p:nvGrpSpPr>
        <p:grpSpPr>
          <a:xfrm>
            <a:off x="3507306" y="4497881"/>
            <a:ext cx="1419845" cy="1167908"/>
            <a:chOff x="6926580" y="4259580"/>
            <a:chExt cx="1954653" cy="1607820"/>
          </a:xfrm>
        </p:grpSpPr>
        <p:pic>
          <p:nvPicPr>
            <p:cNvPr id="2058" name="Picture 10">
              <a:extLst>
                <a:ext uri="{FF2B5EF4-FFF2-40B4-BE49-F238E27FC236}">
                  <a16:creationId xmlns:a16="http://schemas.microsoft.com/office/drawing/2014/main" id="{DB6F8979-3E0E-6424-523B-E9A4D7D1FC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26580" y="4259580"/>
              <a:ext cx="1607820" cy="160782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0585F1B6-C5CF-8D5F-8E94-A6CEFA6FFF9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196066">
              <a:off x="7872264" y="4727376"/>
              <a:ext cx="1008969" cy="1008969"/>
            </a:xfrm>
            <a:prstGeom prst="rect">
              <a:avLst/>
            </a:prstGeom>
            <a:noFill/>
            <a:extLst>
              <a:ext uri="{909E8E84-426E-40DD-AFC4-6F175D3DCCD1}">
                <a14:hiddenFill xmlns:a14="http://schemas.microsoft.com/office/drawing/2010/main">
                  <a:solidFill>
                    <a:srgbClr val="FFFFFF"/>
                  </a:solidFill>
                </a14:hiddenFill>
              </a:ext>
            </a:extLst>
          </p:spPr>
        </p:pic>
      </p:grpSp>
      <p:pic>
        <p:nvPicPr>
          <p:cNvPr id="2054" name="Picture 6">
            <a:extLst>
              <a:ext uri="{FF2B5EF4-FFF2-40B4-BE49-F238E27FC236}">
                <a16:creationId xmlns:a16="http://schemas.microsoft.com/office/drawing/2014/main" id="{EC215724-F27E-8577-F872-4595D5AB00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55709" y="3514358"/>
            <a:ext cx="1225422" cy="122542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4180D991-80DE-7F52-10F9-2ECB3B8F919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20353448">
            <a:off x="1403152" y="4341628"/>
            <a:ext cx="1337544" cy="133754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 coins arrondis 14">
            <a:extLst>
              <a:ext uri="{FF2B5EF4-FFF2-40B4-BE49-F238E27FC236}">
                <a16:creationId xmlns:a16="http://schemas.microsoft.com/office/drawing/2014/main" id="{4CC79674-64BD-DC37-DFE0-43F875E5C112}"/>
              </a:ext>
            </a:extLst>
          </p:cNvPr>
          <p:cNvSpPr/>
          <p:nvPr/>
        </p:nvSpPr>
        <p:spPr>
          <a:xfrm>
            <a:off x="6986824" y="1382318"/>
            <a:ext cx="4651327" cy="4006064"/>
          </a:xfrm>
          <a:prstGeom prst="roundRect">
            <a:avLst/>
          </a:prstGeom>
          <a:solidFill>
            <a:schemeClr val="tx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064" name="Picture 16" descr="Wikidata — Wikipédia">
            <a:extLst>
              <a:ext uri="{FF2B5EF4-FFF2-40B4-BE49-F238E27FC236}">
                <a16:creationId xmlns:a16="http://schemas.microsoft.com/office/drawing/2014/main" id="{F707EA62-9E70-0E54-343D-7DCE6991AA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66068" y="1382318"/>
            <a:ext cx="2892837" cy="2046682"/>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681D11B9-3041-8D82-DE69-8DA380C9500D}"/>
              </a:ext>
            </a:extLst>
          </p:cNvPr>
          <p:cNvSpPr txBox="1"/>
          <p:nvPr/>
        </p:nvSpPr>
        <p:spPr>
          <a:xfrm>
            <a:off x="7450821" y="3567669"/>
            <a:ext cx="3723330"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4"/>
                </a:solidFill>
                <a:latin typeface="Star Jedi" panose="040B0000000000000000" pitchFamily="82" charset="0"/>
              </a:rPr>
              <a:t>Riche en contenus</a:t>
            </a:r>
          </a:p>
          <a:p>
            <a:endParaRPr lang="fr-FR" dirty="0">
              <a:solidFill>
                <a:schemeClr val="accent4"/>
              </a:solidFill>
              <a:latin typeface="Star Jedi" panose="040B0000000000000000" pitchFamily="82" charset="0"/>
            </a:endParaRPr>
          </a:p>
          <a:p>
            <a:pPr marL="285750" indent="-285750">
              <a:buFont typeface="Arial" panose="020B0604020202020204" pitchFamily="34" charset="0"/>
              <a:buChar char="•"/>
            </a:pPr>
            <a:r>
              <a:rPr lang="fr-FR" dirty="0">
                <a:solidFill>
                  <a:schemeClr val="accent4"/>
                </a:solidFill>
                <a:latin typeface="Star Jedi" panose="040B0000000000000000" pitchFamily="82" charset="0"/>
              </a:rPr>
              <a:t>Facile à utiliser (outil pour requêtes </a:t>
            </a:r>
            <a:r>
              <a:rPr lang="fr-FR" dirty="0" err="1">
                <a:solidFill>
                  <a:schemeClr val="accent4"/>
                </a:solidFill>
                <a:latin typeface="Star Jedi" panose="040B0000000000000000" pitchFamily="82" charset="0"/>
              </a:rPr>
              <a:t>sparql</a:t>
            </a:r>
            <a:r>
              <a:rPr lang="fr-FR" dirty="0">
                <a:solidFill>
                  <a:schemeClr val="accent4"/>
                </a:solidFill>
                <a:latin typeface="Star Jedi" panose="040B0000000000000000" pitchFamily="82" charset="0"/>
              </a:rPr>
              <a:t>)</a:t>
            </a:r>
          </a:p>
          <a:p>
            <a:endParaRPr lang="fr-FR" dirty="0">
              <a:solidFill>
                <a:schemeClr val="accent4"/>
              </a:solidFill>
              <a:latin typeface="Star Jedi" panose="040B0000000000000000" pitchFamily="82" charset="0"/>
            </a:endParaRPr>
          </a:p>
          <a:p>
            <a:pPr marL="285750" indent="-285750">
              <a:buFont typeface="Arial" panose="020B0604020202020204" pitchFamily="34" charset="0"/>
              <a:buChar char="•"/>
            </a:pPr>
            <a:r>
              <a:rPr lang="fr-FR" dirty="0">
                <a:solidFill>
                  <a:schemeClr val="accent4"/>
                </a:solidFill>
                <a:latin typeface="Star Jedi" panose="040B0000000000000000" pitchFamily="82" charset="0"/>
              </a:rPr>
              <a:t>Réponds au besoins </a:t>
            </a:r>
          </a:p>
        </p:txBody>
      </p:sp>
    </p:spTree>
    <p:extLst>
      <p:ext uri="{BB962C8B-B14F-4D97-AF65-F5344CB8AC3E}">
        <p14:creationId xmlns:p14="http://schemas.microsoft.com/office/powerpoint/2010/main" val="178640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par>
                                <p:cTn id="7" presetID="10"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56"/>
                                        </p:tgtEl>
                                        <p:attrNameLst>
                                          <p:attrName>style.visibility</p:attrName>
                                        </p:attrNameLst>
                                      </p:cBhvr>
                                      <p:to>
                                        <p:strVal val="visible"/>
                                      </p:to>
                                    </p:set>
                                    <p:animEffect transition="in" filter="fade">
                                      <p:cBhvr>
                                        <p:cTn id="27" dur="500"/>
                                        <p:tgtEl>
                                          <p:spTgt spid="2056"/>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2054"/>
                                        </p:tgtEl>
                                        <p:attrNameLst>
                                          <p:attrName>style.visibility</p:attrName>
                                        </p:attrNameLst>
                                      </p:cBhvr>
                                      <p:to>
                                        <p:strVal val="visible"/>
                                      </p:to>
                                    </p:set>
                                    <p:animEffect transition="in" filter="fade">
                                      <p:cBhvr>
                                        <p:cTn id="31" dur="500"/>
                                        <p:tgtEl>
                                          <p:spTgt spid="205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62"/>
                                        </p:tgtEl>
                                        <p:attrNameLst>
                                          <p:attrName>style.visibility</p:attrName>
                                        </p:attrNameLst>
                                      </p:cBhvr>
                                      <p:to>
                                        <p:strVal val="visible"/>
                                      </p:to>
                                    </p:set>
                                    <p:animEffect transition="in" filter="fade">
                                      <p:cBhvr>
                                        <p:cTn id="40" dur="500"/>
                                        <p:tgtEl>
                                          <p:spTgt spid="206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nodeType="withEffect">
                                  <p:stCondLst>
                                    <p:cond delay="0"/>
                                  </p:stCondLst>
                                  <p:childTnLst>
                                    <p:set>
                                      <p:cBhvr>
                                        <p:cTn id="47" dur="1" fill="hold">
                                          <p:stCondLst>
                                            <p:cond delay="0"/>
                                          </p:stCondLst>
                                        </p:cTn>
                                        <p:tgtEl>
                                          <p:spTgt spid="2064"/>
                                        </p:tgtEl>
                                        <p:attrNameLst>
                                          <p:attrName>style.visibility</p:attrName>
                                        </p:attrNameLst>
                                      </p:cBhvr>
                                      <p:to>
                                        <p:strVal val="visible"/>
                                      </p:to>
                                    </p:set>
                                    <p:animEffect transition="in" filter="fade">
                                      <p:cBhvr>
                                        <p:cTn id="48" dur="500"/>
                                        <p:tgtEl>
                                          <p:spTgt spid="206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54" repeatCount="indefinite" fill="hold" display="0">
                  <p:stCondLst>
                    <p:cond delay="indefinite"/>
                  </p:stCondLst>
                </p:cTn>
                <p:tgtEl>
                  <p:spTgt spid="5"/>
                </p:tgtEl>
              </p:cMediaNode>
            </p:video>
            <p:seq concurrent="1" nextAc="seek">
              <p:cTn id="55" restart="whenNotActive" fill="hold" evtFilter="cancelBubble" nodeType="interactiveSeq">
                <p:stCondLst>
                  <p:cond evt="onClick" delay="0">
                    <p:tgtEl>
                      <p:spTgt spid="5"/>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animBg="1"/>
      <p:bldP spid="8" grpId="0"/>
      <p:bldP spid="1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48CF3BA9-AB11-76AB-0988-50843795A597}"/>
              </a:ext>
            </a:extLst>
          </p:cNvPr>
          <p:cNvSpPr txBox="1"/>
          <p:nvPr/>
        </p:nvSpPr>
        <p:spPr>
          <a:xfrm>
            <a:off x="3177540" y="143641"/>
            <a:ext cx="6324599" cy="523220"/>
          </a:xfrm>
          <a:prstGeom prst="rect">
            <a:avLst/>
          </a:prstGeom>
          <a:solidFill>
            <a:schemeClr val="tx1"/>
          </a:solidFill>
          <a:ln w="38100">
            <a:solidFill>
              <a:schemeClr val="accent4"/>
            </a:solidFill>
          </a:ln>
        </p:spPr>
        <p:txBody>
          <a:bodyPr wrap="square" rtlCol="0">
            <a:spAutoFit/>
          </a:bodyPr>
          <a:lstStyle/>
          <a:p>
            <a:pPr algn="ctr"/>
            <a:r>
              <a:rPr lang="en-US" sz="2800" b="1" i="1" dirty="0" err="1">
                <a:solidFill>
                  <a:schemeClr val="accent4"/>
                </a:solidFill>
                <a:latin typeface="Star Jedi" panose="040B0000000000000000" pitchFamily="82" charset="0"/>
              </a:rPr>
              <a:t>vocabulaire</a:t>
            </a:r>
            <a:endParaRPr lang="fr-FR" sz="3200" b="1" dirty="0">
              <a:solidFill>
                <a:schemeClr val="accent4"/>
              </a:solidFill>
              <a:latin typeface="Star Jedi" panose="040B0000000000000000" pitchFamily="82" charset="0"/>
            </a:endParaRPr>
          </a:p>
        </p:txBody>
      </p:sp>
      <p:sp>
        <p:nvSpPr>
          <p:cNvPr id="3" name="Rectangle : coins arrondis 2">
            <a:extLst>
              <a:ext uri="{FF2B5EF4-FFF2-40B4-BE49-F238E27FC236}">
                <a16:creationId xmlns:a16="http://schemas.microsoft.com/office/drawing/2014/main" id="{B7EF54B7-60A7-843F-2192-2DB8DD12B57D}"/>
              </a:ext>
            </a:extLst>
          </p:cNvPr>
          <p:cNvSpPr/>
          <p:nvPr/>
        </p:nvSpPr>
        <p:spPr>
          <a:xfrm>
            <a:off x="807720" y="1173480"/>
            <a:ext cx="3665220" cy="2493249"/>
          </a:xfrm>
          <a:prstGeom prst="roundRect">
            <a:avLst/>
          </a:prstGeom>
          <a:solidFill>
            <a:schemeClr val="tx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9AC85601-6BE8-AAD9-C72B-DB96C607F857}"/>
              </a:ext>
            </a:extLst>
          </p:cNvPr>
          <p:cNvSpPr txBox="1"/>
          <p:nvPr/>
        </p:nvSpPr>
        <p:spPr>
          <a:xfrm>
            <a:off x="807720" y="1173480"/>
            <a:ext cx="3665220" cy="954107"/>
          </a:xfrm>
          <a:prstGeom prst="rect">
            <a:avLst/>
          </a:prstGeom>
          <a:noFill/>
        </p:spPr>
        <p:txBody>
          <a:bodyPr wrap="square" rtlCol="0">
            <a:spAutoFit/>
          </a:bodyPr>
          <a:lstStyle/>
          <a:p>
            <a:pPr algn="ctr"/>
            <a:r>
              <a:rPr lang="fr-FR" sz="2800" dirty="0">
                <a:solidFill>
                  <a:schemeClr val="accent4"/>
                </a:solidFill>
                <a:latin typeface="Star Jedi" panose="040B0000000000000000" pitchFamily="82" charset="0"/>
              </a:rPr>
              <a:t>vocabulaires connues</a:t>
            </a:r>
          </a:p>
        </p:txBody>
      </p:sp>
      <p:sp>
        <p:nvSpPr>
          <p:cNvPr id="2" name="ZoneTexte 1">
            <a:extLst>
              <a:ext uri="{FF2B5EF4-FFF2-40B4-BE49-F238E27FC236}">
                <a16:creationId xmlns:a16="http://schemas.microsoft.com/office/drawing/2014/main" id="{7F992991-074A-B9E0-1747-A19D38F62426}"/>
              </a:ext>
            </a:extLst>
          </p:cNvPr>
          <p:cNvSpPr txBox="1"/>
          <p:nvPr/>
        </p:nvSpPr>
        <p:spPr>
          <a:xfrm>
            <a:off x="2011680" y="2204621"/>
            <a:ext cx="1257300" cy="1323439"/>
          </a:xfrm>
          <a:prstGeom prst="rect">
            <a:avLst/>
          </a:prstGeom>
          <a:noFill/>
        </p:spPr>
        <p:txBody>
          <a:bodyPr wrap="square" rtlCol="0">
            <a:spAutoFit/>
          </a:bodyPr>
          <a:lstStyle/>
          <a:p>
            <a:pPr marL="285750" indent="-285750">
              <a:buFont typeface="Arial" panose="020B0604020202020204" pitchFamily="34" charset="0"/>
              <a:buChar char="•"/>
            </a:pPr>
            <a:r>
              <a:rPr lang="fr-FR" sz="2000" dirty="0" err="1">
                <a:solidFill>
                  <a:schemeClr val="accent4"/>
                </a:solidFill>
                <a:latin typeface="Star Jedi" panose="040B0000000000000000" pitchFamily="82" charset="0"/>
              </a:rPr>
              <a:t>Rdf</a:t>
            </a:r>
            <a:endParaRPr lang="fr-FR" sz="2000" dirty="0">
              <a:solidFill>
                <a:schemeClr val="accent4"/>
              </a:solidFill>
              <a:latin typeface="Star Jedi" panose="040B0000000000000000" pitchFamily="82" charset="0"/>
            </a:endParaRPr>
          </a:p>
          <a:p>
            <a:pPr marL="285750" indent="-285750">
              <a:buFont typeface="Arial" panose="020B0604020202020204" pitchFamily="34" charset="0"/>
              <a:buChar char="•"/>
            </a:pPr>
            <a:r>
              <a:rPr lang="fr-FR" sz="2000" dirty="0" err="1">
                <a:solidFill>
                  <a:schemeClr val="accent4"/>
                </a:solidFill>
                <a:latin typeface="Star Jedi" panose="040B0000000000000000" pitchFamily="82" charset="0"/>
              </a:rPr>
              <a:t>Skos</a:t>
            </a:r>
            <a:endParaRPr lang="fr-FR" sz="2000" dirty="0">
              <a:solidFill>
                <a:schemeClr val="accent4"/>
              </a:solidFill>
              <a:latin typeface="Star Jedi" panose="040B0000000000000000" pitchFamily="82" charset="0"/>
            </a:endParaRPr>
          </a:p>
          <a:p>
            <a:pPr marL="285750" indent="-285750">
              <a:buFont typeface="Arial" panose="020B0604020202020204" pitchFamily="34" charset="0"/>
              <a:buChar char="•"/>
            </a:pPr>
            <a:r>
              <a:rPr lang="fr-FR" sz="2000" dirty="0" err="1">
                <a:solidFill>
                  <a:schemeClr val="accent4"/>
                </a:solidFill>
                <a:latin typeface="Star Jedi" panose="040B0000000000000000" pitchFamily="82" charset="0"/>
              </a:rPr>
              <a:t>owl</a:t>
            </a:r>
            <a:endParaRPr lang="fr-FR" sz="2000" dirty="0">
              <a:solidFill>
                <a:schemeClr val="accent4"/>
              </a:solidFill>
              <a:latin typeface="Star Jedi" panose="040B0000000000000000" pitchFamily="82" charset="0"/>
            </a:endParaRPr>
          </a:p>
          <a:p>
            <a:pPr marL="285750" indent="-285750">
              <a:buFont typeface="Arial" panose="020B0604020202020204" pitchFamily="34" charset="0"/>
              <a:buChar char="•"/>
            </a:pPr>
            <a:r>
              <a:rPr lang="fr-FR" sz="2000" dirty="0">
                <a:solidFill>
                  <a:schemeClr val="accent4"/>
                </a:solidFill>
                <a:latin typeface="Star Jedi" panose="040B0000000000000000" pitchFamily="82" charset="0"/>
              </a:rPr>
              <a:t>...</a:t>
            </a:r>
          </a:p>
        </p:txBody>
      </p:sp>
      <p:sp>
        <p:nvSpPr>
          <p:cNvPr id="7" name="Rectangle : coins arrondis 6">
            <a:extLst>
              <a:ext uri="{FF2B5EF4-FFF2-40B4-BE49-F238E27FC236}">
                <a16:creationId xmlns:a16="http://schemas.microsoft.com/office/drawing/2014/main" id="{9ED9AFB7-312E-95D8-DB20-0D20DED8D678}"/>
              </a:ext>
            </a:extLst>
          </p:cNvPr>
          <p:cNvSpPr/>
          <p:nvPr/>
        </p:nvSpPr>
        <p:spPr>
          <a:xfrm>
            <a:off x="807720" y="3887698"/>
            <a:ext cx="3665220" cy="2493249"/>
          </a:xfrm>
          <a:prstGeom prst="roundRect">
            <a:avLst/>
          </a:prstGeom>
          <a:solidFill>
            <a:schemeClr val="tx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F4C61F74-EBA1-F304-5ADD-00BD846C24A5}"/>
              </a:ext>
            </a:extLst>
          </p:cNvPr>
          <p:cNvSpPr txBox="1"/>
          <p:nvPr/>
        </p:nvSpPr>
        <p:spPr>
          <a:xfrm>
            <a:off x="807720" y="3887698"/>
            <a:ext cx="3665220" cy="954107"/>
          </a:xfrm>
          <a:prstGeom prst="rect">
            <a:avLst/>
          </a:prstGeom>
          <a:noFill/>
        </p:spPr>
        <p:txBody>
          <a:bodyPr wrap="square" rtlCol="0">
            <a:spAutoFit/>
          </a:bodyPr>
          <a:lstStyle/>
          <a:p>
            <a:pPr algn="ctr"/>
            <a:r>
              <a:rPr lang="fr-FR" sz="2800" dirty="0">
                <a:solidFill>
                  <a:schemeClr val="accent4"/>
                </a:solidFill>
                <a:latin typeface="Star Jedi" panose="040B0000000000000000" pitchFamily="82" charset="0"/>
              </a:rPr>
              <a:t>vocabulaire dédié</a:t>
            </a:r>
          </a:p>
        </p:txBody>
      </p:sp>
      <p:sp>
        <p:nvSpPr>
          <p:cNvPr id="10" name="ZoneTexte 9">
            <a:extLst>
              <a:ext uri="{FF2B5EF4-FFF2-40B4-BE49-F238E27FC236}">
                <a16:creationId xmlns:a16="http://schemas.microsoft.com/office/drawing/2014/main" id="{A1FCB4A4-D764-CB65-BB02-3B40FF525DDE}"/>
              </a:ext>
            </a:extLst>
          </p:cNvPr>
          <p:cNvSpPr txBox="1"/>
          <p:nvPr/>
        </p:nvSpPr>
        <p:spPr>
          <a:xfrm>
            <a:off x="2011680" y="4840209"/>
            <a:ext cx="1257300" cy="1323439"/>
          </a:xfrm>
          <a:prstGeom prst="rect">
            <a:avLst/>
          </a:prstGeom>
          <a:noFill/>
        </p:spPr>
        <p:txBody>
          <a:bodyPr wrap="square" rtlCol="0">
            <a:spAutoFit/>
          </a:bodyPr>
          <a:lstStyle/>
          <a:p>
            <a:pPr marL="285750" indent="-285750">
              <a:buFont typeface="Arial" panose="020B0604020202020204" pitchFamily="34" charset="0"/>
              <a:buChar char="•"/>
            </a:pPr>
            <a:r>
              <a:rPr lang="fr-FR" sz="2000" dirty="0" err="1">
                <a:solidFill>
                  <a:schemeClr val="accent4"/>
                </a:solidFill>
                <a:latin typeface="Star Jedi" panose="040B0000000000000000" pitchFamily="82" charset="0"/>
              </a:rPr>
              <a:t>wd</a:t>
            </a:r>
            <a:endParaRPr lang="fr-FR" sz="2000" dirty="0">
              <a:solidFill>
                <a:schemeClr val="accent4"/>
              </a:solidFill>
              <a:latin typeface="Star Jedi" panose="040B0000000000000000" pitchFamily="82" charset="0"/>
            </a:endParaRPr>
          </a:p>
          <a:p>
            <a:pPr marL="285750" indent="-285750">
              <a:buFont typeface="Arial" panose="020B0604020202020204" pitchFamily="34" charset="0"/>
              <a:buChar char="•"/>
            </a:pPr>
            <a:r>
              <a:rPr lang="fr-FR" sz="2000" dirty="0" err="1">
                <a:solidFill>
                  <a:schemeClr val="accent4"/>
                </a:solidFill>
                <a:latin typeface="Star Jedi" panose="040B0000000000000000" pitchFamily="82" charset="0"/>
              </a:rPr>
              <a:t>Wdt</a:t>
            </a:r>
            <a:endParaRPr lang="fr-FR" sz="2000" dirty="0">
              <a:solidFill>
                <a:schemeClr val="accent4"/>
              </a:solidFill>
              <a:latin typeface="Star Jedi" panose="040B0000000000000000" pitchFamily="82" charset="0"/>
            </a:endParaRPr>
          </a:p>
          <a:p>
            <a:pPr marL="285750" indent="-285750">
              <a:buFont typeface="Arial" panose="020B0604020202020204" pitchFamily="34" charset="0"/>
              <a:buChar char="•"/>
            </a:pPr>
            <a:r>
              <a:rPr lang="fr-FR" sz="2000" dirty="0">
                <a:solidFill>
                  <a:schemeClr val="accent4"/>
                </a:solidFill>
                <a:latin typeface="Star Jedi" panose="040B0000000000000000" pitchFamily="82" charset="0"/>
              </a:rPr>
              <a:t>p</a:t>
            </a:r>
          </a:p>
          <a:p>
            <a:pPr marL="285750" indent="-285750">
              <a:buFont typeface="Arial" panose="020B0604020202020204" pitchFamily="34" charset="0"/>
              <a:buChar char="•"/>
            </a:pPr>
            <a:r>
              <a:rPr lang="fr-FR" sz="2000" dirty="0" err="1">
                <a:solidFill>
                  <a:schemeClr val="accent4"/>
                </a:solidFill>
                <a:latin typeface="Star Jedi" panose="040B0000000000000000" pitchFamily="82" charset="0"/>
              </a:rPr>
              <a:t>ps</a:t>
            </a:r>
            <a:endParaRPr lang="fr-FR" sz="2000" dirty="0">
              <a:solidFill>
                <a:schemeClr val="accent4"/>
              </a:solidFill>
              <a:latin typeface="Star Jedi" panose="040B0000000000000000" pitchFamily="82" charset="0"/>
            </a:endParaRPr>
          </a:p>
        </p:txBody>
      </p:sp>
      <p:sp>
        <p:nvSpPr>
          <p:cNvPr id="17" name="ZoneTexte 16">
            <a:extLst>
              <a:ext uri="{FF2B5EF4-FFF2-40B4-BE49-F238E27FC236}">
                <a16:creationId xmlns:a16="http://schemas.microsoft.com/office/drawing/2014/main" id="{D902CF89-FB22-8B36-A6B3-952B7C7AAA1C}"/>
              </a:ext>
            </a:extLst>
          </p:cNvPr>
          <p:cNvSpPr txBox="1"/>
          <p:nvPr/>
        </p:nvSpPr>
        <p:spPr>
          <a:xfrm>
            <a:off x="6846570" y="853922"/>
            <a:ext cx="5101590" cy="5265658"/>
          </a:xfrm>
          <a:prstGeom prst="roundRect">
            <a:avLst/>
          </a:prstGeom>
          <a:solidFill>
            <a:schemeClr val="bg1"/>
          </a:solidFill>
          <a:ln w="28575">
            <a:solidFill>
              <a:schemeClr val="accent4"/>
            </a:solidFill>
          </a:ln>
        </p:spPr>
        <p:txBody>
          <a:bodyPr wrap="square">
            <a:spAutoFit/>
          </a:bodyPr>
          <a:lstStyle/>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wd</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&lt;http://www.wikidata.org/entity/&gt;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wds</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&lt;http://www.wikidata.org/entity/statement/&gt;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wdv</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&lt;http://www.wikidata.org/value/&gt;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wdt</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&lt;http://www.wikidata.org/prop/direct/&gt;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wikibase</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&lt;http://wikiba.se/ontology#&gt;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a:solidFill>
                  <a:srgbClr val="0000FF"/>
                </a:solidFill>
                <a:effectLst/>
                <a:latin typeface="Courier New" panose="02070309020205020404" pitchFamily="49" charset="0"/>
              </a:rPr>
              <a:t>p</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ps</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&lt;http://www.wikidata.org/prop/statement/&gt;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pq</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&lt;http://www.wikidata.org/prop/qualifier/&gt;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rdfs</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&lt;http://www.w3.org/2000/01/rdf-schema#&gt;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a:solidFill>
                  <a:srgbClr val="0000FF"/>
                </a:solidFill>
                <a:effectLst/>
                <a:latin typeface="Courier New" panose="02070309020205020404" pitchFamily="49" charset="0"/>
              </a:rPr>
              <a:t>bd</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&lt;http://www.bigdata.com/rdf#&gt;</a:t>
            </a:r>
            <a:endParaRPr lang="fr-FR" sz="900" b="0" dirty="0">
              <a:effectLst/>
            </a:endParaRPr>
          </a:p>
          <a:p>
            <a:pPr rtl="0">
              <a:spcBef>
                <a:spcPts val="0"/>
              </a:spcBef>
              <a:spcAft>
                <a:spcPts val="0"/>
              </a:spcAft>
            </a:pPr>
            <a:br>
              <a:rPr lang="fr-FR" sz="900" b="0" dirty="0">
                <a:effectLst/>
              </a:rPr>
            </a:b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wdref</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&lt;http://www.wikidata.org/reference/&gt;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psv</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&lt;http://www.wikidata.org/prop/statement/value/&gt;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psn</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&lt;http://www.wikidata.org/prop/statement/value-normalized/&gt;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pqv</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&lt;http://www.wikidata.org/prop/qualifier/value/&gt;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pqn</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&lt;http://www.wikidata.org/prop/qualifier/value-normalized/&gt;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pr</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&lt;http://www.wikidata.org/prop/reference/&gt;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prv</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&lt;http://www.wikidata.org/prop/reference/value/&gt;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prn</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&lt;http://www.wikidata.org/prop/reference/value-normalized/&gt;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wdno</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&lt;http://www.wikidata.org/prop/novalue/&gt;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wdata</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&lt;http://www.wikidata.org/wiki/Special:EntityData/&gt;</a:t>
            </a:r>
            <a:endParaRPr lang="fr-FR" sz="900" b="0" dirty="0">
              <a:effectLst/>
            </a:endParaRPr>
          </a:p>
          <a:p>
            <a:pPr rtl="0">
              <a:spcBef>
                <a:spcPts val="0"/>
              </a:spcBef>
              <a:spcAft>
                <a:spcPts val="0"/>
              </a:spcAft>
            </a:pPr>
            <a:br>
              <a:rPr lang="fr-FR" sz="900" b="0" dirty="0">
                <a:effectLst/>
              </a:rPr>
            </a:b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schema</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&lt;http://schema.org/&gt;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rdf</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&lt;http://www.w3.org/1999/02/22-rdf-syntax-ns#&gt;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owl</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&lt;http://www.w3.org/2002/07/owl#&gt;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skos</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&lt;http://www.w3.org/2004/02/skos/core#&gt;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xsd</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&lt;http://www.w3.org/2001/XMLSchema#&gt;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a:solidFill>
                  <a:srgbClr val="0000FF"/>
                </a:solidFill>
                <a:effectLst/>
                <a:latin typeface="Courier New" panose="02070309020205020404" pitchFamily="49" charset="0"/>
              </a:rPr>
              <a:t>prov</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&lt;http://www.w3.org/ns/prov#&gt;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bds</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&lt;http://www.bigdata.com/rdf/search#&gt;</a:t>
            </a:r>
            <a:endParaRPr lang="fr-FR" sz="900" b="0" dirty="0">
              <a:effectLst/>
            </a:endParaRPr>
          </a:p>
          <a:p>
            <a:pPr rtl="0">
              <a:spcBef>
                <a:spcPts val="0"/>
              </a:spcBef>
              <a:spcAft>
                <a:spcPts val="0"/>
              </a:spcAft>
            </a:pPr>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gas</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&lt;http://www.bigdata.com/rdf/gas#&gt;</a:t>
            </a:r>
            <a:endParaRPr lang="fr-FR" sz="900" b="0" dirty="0">
              <a:effectLst/>
            </a:endParaRPr>
          </a:p>
          <a:p>
            <a:r>
              <a:rPr lang="fr-FR" sz="900" b="1" i="0" u="none" strike="noStrike" dirty="0">
                <a:solidFill>
                  <a:srgbClr val="008000"/>
                </a:solidFill>
                <a:effectLst/>
                <a:latin typeface="Courier New" panose="02070309020205020404" pitchFamily="49" charset="0"/>
              </a:rPr>
              <a:t>PREFIX</a:t>
            </a:r>
            <a:r>
              <a:rPr lang="fr-FR" sz="900" b="0" i="0" u="none" strike="noStrike" dirty="0">
                <a:solidFill>
                  <a:srgbClr val="000000"/>
                </a:solidFill>
                <a:effectLst/>
                <a:latin typeface="Courier New" panose="02070309020205020404" pitchFamily="49" charset="0"/>
              </a:rPr>
              <a:t> </a:t>
            </a:r>
            <a:r>
              <a:rPr lang="fr-FR" sz="900" b="1" i="0" u="none" strike="noStrike" dirty="0" err="1">
                <a:solidFill>
                  <a:srgbClr val="0000FF"/>
                </a:solidFill>
                <a:effectLst/>
                <a:latin typeface="Courier New" panose="02070309020205020404" pitchFamily="49" charset="0"/>
              </a:rPr>
              <a:t>hint</a:t>
            </a:r>
            <a:r>
              <a:rPr lang="fr-FR" sz="900" b="0" i="0" u="none" strike="noStrike" dirty="0">
                <a:solidFill>
                  <a:srgbClr val="000000"/>
                </a:solidFill>
                <a:effectLst/>
                <a:latin typeface="Courier New" panose="02070309020205020404" pitchFamily="49" charset="0"/>
              </a:rPr>
              <a:t>: </a:t>
            </a:r>
            <a:r>
              <a:rPr lang="fr-FR" sz="900" b="0" i="0" u="none" strike="noStrike" dirty="0">
                <a:solidFill>
                  <a:srgbClr val="767600"/>
                </a:solidFill>
                <a:effectLst/>
                <a:latin typeface="Courier New" panose="02070309020205020404" pitchFamily="49" charset="0"/>
              </a:rPr>
              <a:t>&lt;http://www.bigdata.com/queryHints#&gt;</a:t>
            </a:r>
            <a:endParaRPr lang="fr-FR" sz="900" dirty="0"/>
          </a:p>
        </p:txBody>
      </p:sp>
    </p:spTree>
    <p:extLst>
      <p:ext uri="{BB962C8B-B14F-4D97-AF65-F5344CB8AC3E}">
        <p14:creationId xmlns:p14="http://schemas.microsoft.com/office/powerpoint/2010/main" val="43338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34" repeatCount="indefinite" fill="hold" display="0">
                  <p:stCondLst>
                    <p:cond delay="indefinite"/>
                  </p:stCondLst>
                </p:cTn>
                <p:tgtEl>
                  <p:spTgt spid="5"/>
                </p:tgtEl>
              </p:cMediaNode>
            </p:video>
            <p:seq concurrent="1" nextAc="seek">
              <p:cTn id="35" restart="whenNotActive" fill="hold" evtFilter="cancelBubble" nodeType="interactiveSeq">
                <p:stCondLst>
                  <p:cond evt="onClick" delay="0">
                    <p:tgtEl>
                      <p:spTgt spid="5"/>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animBg="1"/>
      <p:bldP spid="8" grpId="0"/>
      <p:bldP spid="2" grpId="0"/>
      <p:bldP spid="7" grpId="0" animBg="1"/>
      <p:bldP spid="9" grpId="0"/>
      <p:bldP spid="10"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48CF3BA9-AB11-76AB-0988-50843795A597}"/>
              </a:ext>
            </a:extLst>
          </p:cNvPr>
          <p:cNvSpPr txBox="1"/>
          <p:nvPr/>
        </p:nvSpPr>
        <p:spPr>
          <a:xfrm>
            <a:off x="3177540" y="143641"/>
            <a:ext cx="6324599" cy="523220"/>
          </a:xfrm>
          <a:prstGeom prst="rect">
            <a:avLst/>
          </a:prstGeom>
          <a:solidFill>
            <a:schemeClr val="tx1"/>
          </a:solidFill>
          <a:ln w="38100">
            <a:solidFill>
              <a:schemeClr val="accent4"/>
            </a:solidFill>
          </a:ln>
        </p:spPr>
        <p:txBody>
          <a:bodyPr wrap="square" rtlCol="0">
            <a:spAutoFit/>
          </a:bodyPr>
          <a:lstStyle/>
          <a:p>
            <a:pPr algn="ctr"/>
            <a:r>
              <a:rPr lang="en-US" sz="2800" b="1" i="1" dirty="0" err="1">
                <a:solidFill>
                  <a:schemeClr val="accent4"/>
                </a:solidFill>
                <a:latin typeface="Star Jedi" panose="040B0000000000000000" pitchFamily="82" charset="0"/>
              </a:rPr>
              <a:t>outils</a:t>
            </a:r>
            <a:r>
              <a:rPr lang="en-US" sz="2800" b="1" i="1" dirty="0">
                <a:solidFill>
                  <a:schemeClr val="accent4"/>
                </a:solidFill>
                <a:latin typeface="Star Jedi" panose="040B0000000000000000" pitchFamily="82" charset="0"/>
              </a:rPr>
              <a:t> et procedures</a:t>
            </a:r>
            <a:endParaRPr lang="fr-FR" sz="3200" b="1" dirty="0">
              <a:solidFill>
                <a:schemeClr val="accent4"/>
              </a:solidFill>
              <a:latin typeface="Star Jedi" panose="040B0000000000000000" pitchFamily="82" charset="0"/>
            </a:endParaRPr>
          </a:p>
        </p:txBody>
      </p:sp>
      <p:sp>
        <p:nvSpPr>
          <p:cNvPr id="3" name="Rectangle : coins arrondis 2">
            <a:extLst>
              <a:ext uri="{FF2B5EF4-FFF2-40B4-BE49-F238E27FC236}">
                <a16:creationId xmlns:a16="http://schemas.microsoft.com/office/drawing/2014/main" id="{B7EF54B7-60A7-843F-2192-2DB8DD12B57D}"/>
              </a:ext>
            </a:extLst>
          </p:cNvPr>
          <p:cNvSpPr/>
          <p:nvPr/>
        </p:nvSpPr>
        <p:spPr>
          <a:xfrm>
            <a:off x="491490" y="2252473"/>
            <a:ext cx="4747260" cy="2353053"/>
          </a:xfrm>
          <a:prstGeom prst="roundRect">
            <a:avLst/>
          </a:prstGeom>
          <a:solidFill>
            <a:schemeClr val="tx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ZoneTexte 7">
            <a:extLst>
              <a:ext uri="{FF2B5EF4-FFF2-40B4-BE49-F238E27FC236}">
                <a16:creationId xmlns:a16="http://schemas.microsoft.com/office/drawing/2014/main" id="{9AC85601-6BE8-AAD9-C72B-DB96C607F857}"/>
              </a:ext>
            </a:extLst>
          </p:cNvPr>
          <p:cNvSpPr txBox="1"/>
          <p:nvPr/>
        </p:nvSpPr>
        <p:spPr>
          <a:xfrm>
            <a:off x="491490" y="2396114"/>
            <a:ext cx="4747260" cy="523220"/>
          </a:xfrm>
          <a:prstGeom prst="rect">
            <a:avLst/>
          </a:prstGeom>
          <a:noFill/>
        </p:spPr>
        <p:txBody>
          <a:bodyPr wrap="square" rtlCol="0">
            <a:spAutoFit/>
          </a:bodyPr>
          <a:lstStyle/>
          <a:p>
            <a:pPr algn="ctr"/>
            <a:r>
              <a:rPr lang="fr-FR" sz="2800" dirty="0">
                <a:solidFill>
                  <a:schemeClr val="accent4"/>
                </a:solidFill>
                <a:latin typeface="Star Jedi" panose="040B0000000000000000" pitchFamily="82" charset="0"/>
              </a:rPr>
              <a:t>outils utilisées</a:t>
            </a:r>
          </a:p>
        </p:txBody>
      </p:sp>
      <p:sp>
        <p:nvSpPr>
          <p:cNvPr id="7" name="Rectangle : coins arrondis 6">
            <a:extLst>
              <a:ext uri="{FF2B5EF4-FFF2-40B4-BE49-F238E27FC236}">
                <a16:creationId xmlns:a16="http://schemas.microsoft.com/office/drawing/2014/main" id="{9ED9AFB7-312E-95D8-DB20-0D20DED8D678}"/>
              </a:ext>
            </a:extLst>
          </p:cNvPr>
          <p:cNvSpPr/>
          <p:nvPr/>
        </p:nvSpPr>
        <p:spPr>
          <a:xfrm>
            <a:off x="7204710" y="1298344"/>
            <a:ext cx="4495800" cy="4234975"/>
          </a:xfrm>
          <a:prstGeom prst="roundRect">
            <a:avLst/>
          </a:prstGeom>
          <a:solidFill>
            <a:schemeClr val="tx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F4C61F74-EBA1-F304-5ADD-00BD846C24A5}"/>
              </a:ext>
            </a:extLst>
          </p:cNvPr>
          <p:cNvSpPr txBox="1"/>
          <p:nvPr/>
        </p:nvSpPr>
        <p:spPr>
          <a:xfrm>
            <a:off x="7204710" y="1566186"/>
            <a:ext cx="4495800" cy="954107"/>
          </a:xfrm>
          <a:prstGeom prst="rect">
            <a:avLst/>
          </a:prstGeom>
          <a:noFill/>
        </p:spPr>
        <p:txBody>
          <a:bodyPr wrap="square" rtlCol="0">
            <a:spAutoFit/>
          </a:bodyPr>
          <a:lstStyle/>
          <a:p>
            <a:pPr algn="ctr"/>
            <a:r>
              <a:rPr lang="fr-FR" sz="2800" dirty="0">
                <a:solidFill>
                  <a:schemeClr val="accent4"/>
                </a:solidFill>
                <a:latin typeface="Star Jedi" panose="040B0000000000000000" pitchFamily="82" charset="0"/>
              </a:rPr>
              <a:t>Représentation et analyse</a:t>
            </a:r>
          </a:p>
        </p:txBody>
      </p:sp>
      <p:sp>
        <p:nvSpPr>
          <p:cNvPr id="4" name="ZoneTexte 3">
            <a:extLst>
              <a:ext uri="{FF2B5EF4-FFF2-40B4-BE49-F238E27FC236}">
                <a16:creationId xmlns:a16="http://schemas.microsoft.com/office/drawing/2014/main" id="{A1415C0D-E5C2-5218-2846-3AF8C3E89B48}"/>
              </a:ext>
            </a:extLst>
          </p:cNvPr>
          <p:cNvSpPr txBox="1"/>
          <p:nvPr/>
        </p:nvSpPr>
        <p:spPr>
          <a:xfrm>
            <a:off x="617220" y="2998181"/>
            <a:ext cx="4495800" cy="1477328"/>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4"/>
                </a:solidFill>
                <a:latin typeface="Star Jedi" panose="040B0000000000000000" pitchFamily="82" charset="0"/>
              </a:rPr>
              <a:t>Wiki: exploration du graphe</a:t>
            </a:r>
          </a:p>
          <a:p>
            <a:pPr marL="285750" indent="-285750">
              <a:buFont typeface="Arial" panose="020B0604020202020204" pitchFamily="34" charset="0"/>
              <a:buChar char="•"/>
            </a:pPr>
            <a:r>
              <a:rPr lang="fr-FR" dirty="0" err="1">
                <a:solidFill>
                  <a:schemeClr val="accent4"/>
                </a:solidFill>
                <a:latin typeface="Star Jedi" panose="040B0000000000000000" pitchFamily="82" charset="0"/>
              </a:rPr>
              <a:t>query</a:t>
            </a:r>
            <a:r>
              <a:rPr lang="fr-FR" dirty="0">
                <a:solidFill>
                  <a:schemeClr val="accent4"/>
                </a:solidFill>
                <a:latin typeface="Star Jedi" panose="040B0000000000000000" pitchFamily="82" charset="0"/>
              </a:rPr>
              <a:t> </a:t>
            </a:r>
            <a:r>
              <a:rPr lang="fr-FR" dirty="0" err="1">
                <a:solidFill>
                  <a:schemeClr val="accent4"/>
                </a:solidFill>
                <a:latin typeface="Star Jedi" panose="040B0000000000000000" pitchFamily="82" charset="0"/>
              </a:rPr>
              <a:t>builder:exécution</a:t>
            </a:r>
            <a:r>
              <a:rPr lang="fr-FR" dirty="0">
                <a:solidFill>
                  <a:schemeClr val="accent4"/>
                </a:solidFill>
                <a:latin typeface="Star Jedi" panose="040B0000000000000000" pitchFamily="82" charset="0"/>
              </a:rPr>
              <a:t> de requêtes avec </a:t>
            </a:r>
            <a:r>
              <a:rPr lang="fr-FR" dirty="0" err="1">
                <a:solidFill>
                  <a:schemeClr val="accent4"/>
                </a:solidFill>
                <a:latin typeface="Star Jedi" panose="040B0000000000000000" pitchFamily="82" charset="0"/>
              </a:rPr>
              <a:t>autocomplétion</a:t>
            </a:r>
            <a:endParaRPr lang="fr-FR" dirty="0">
              <a:solidFill>
                <a:schemeClr val="accent4"/>
              </a:solidFill>
              <a:latin typeface="Star Jedi" panose="040B0000000000000000" pitchFamily="82" charset="0"/>
            </a:endParaRPr>
          </a:p>
          <a:p>
            <a:pPr marL="285750" indent="-285750">
              <a:buFont typeface="Arial" panose="020B0604020202020204" pitchFamily="34" charset="0"/>
              <a:buChar char="•"/>
            </a:pPr>
            <a:r>
              <a:rPr lang="fr-FR" dirty="0" err="1">
                <a:solidFill>
                  <a:schemeClr val="accent4"/>
                </a:solidFill>
                <a:latin typeface="Star Jedi" panose="040B0000000000000000" pitchFamily="82" charset="0"/>
              </a:rPr>
              <a:t>query</a:t>
            </a:r>
            <a:r>
              <a:rPr lang="fr-FR" dirty="0">
                <a:solidFill>
                  <a:schemeClr val="accent4"/>
                </a:solidFill>
                <a:latin typeface="Star Jedi" panose="040B0000000000000000" pitchFamily="82" charset="0"/>
              </a:rPr>
              <a:t> service</a:t>
            </a:r>
          </a:p>
        </p:txBody>
      </p:sp>
      <p:sp>
        <p:nvSpPr>
          <p:cNvPr id="11" name="ZoneTexte 10">
            <a:extLst>
              <a:ext uri="{FF2B5EF4-FFF2-40B4-BE49-F238E27FC236}">
                <a16:creationId xmlns:a16="http://schemas.microsoft.com/office/drawing/2014/main" id="{300DE6E0-3F58-CCB2-7380-B3C01B18F625}"/>
              </a:ext>
            </a:extLst>
          </p:cNvPr>
          <p:cNvSpPr txBox="1"/>
          <p:nvPr/>
        </p:nvSpPr>
        <p:spPr>
          <a:xfrm>
            <a:off x="7465695" y="2678209"/>
            <a:ext cx="3973830" cy="1754326"/>
          </a:xfrm>
          <a:prstGeom prst="rect">
            <a:avLst/>
          </a:prstGeom>
          <a:noFill/>
        </p:spPr>
        <p:txBody>
          <a:bodyPr wrap="square" rtlCol="0">
            <a:spAutoFit/>
          </a:bodyPr>
          <a:lstStyle/>
          <a:p>
            <a:pPr marL="285750" indent="-285750">
              <a:buFont typeface="Arial" panose="020B0604020202020204" pitchFamily="34" charset="0"/>
              <a:buChar char="•"/>
            </a:pPr>
            <a:r>
              <a:rPr lang="fr-FR" dirty="0">
                <a:solidFill>
                  <a:schemeClr val="accent4"/>
                </a:solidFill>
                <a:latin typeface="Star Jedi" panose="040B0000000000000000" pitchFamily="82" charset="0"/>
              </a:rPr>
              <a:t>Exécution requête et récupération </a:t>
            </a:r>
            <a:r>
              <a:rPr lang="fr-FR" dirty="0" err="1">
                <a:solidFill>
                  <a:schemeClr val="accent4"/>
                </a:solidFill>
                <a:latin typeface="Star Jedi" panose="040B0000000000000000" pitchFamily="82" charset="0"/>
              </a:rPr>
              <a:t>json</a:t>
            </a:r>
            <a:r>
              <a:rPr lang="fr-FR" dirty="0">
                <a:solidFill>
                  <a:schemeClr val="accent4"/>
                </a:solidFill>
                <a:latin typeface="Star Jedi" panose="040B0000000000000000" pitchFamily="82" charset="0"/>
              </a:rPr>
              <a:t> (</a:t>
            </a:r>
            <a:r>
              <a:rPr lang="fr-FR" dirty="0" err="1">
                <a:solidFill>
                  <a:schemeClr val="accent4"/>
                </a:solidFill>
                <a:latin typeface="Star Jedi" panose="040B0000000000000000" pitchFamily="82" charset="0"/>
              </a:rPr>
              <a:t>sparql</a:t>
            </a:r>
            <a:r>
              <a:rPr lang="fr-FR" dirty="0">
                <a:solidFill>
                  <a:schemeClr val="accent4"/>
                </a:solidFill>
                <a:latin typeface="Star Jedi" panose="040B0000000000000000" pitchFamily="82" charset="0"/>
              </a:rPr>
              <a:t> </a:t>
            </a:r>
            <a:r>
              <a:rPr lang="fr-FR" dirty="0" err="1">
                <a:solidFill>
                  <a:schemeClr val="accent4"/>
                </a:solidFill>
                <a:latin typeface="Star Jedi" panose="040B0000000000000000" pitchFamily="82" charset="0"/>
              </a:rPr>
              <a:t>wrapper</a:t>
            </a:r>
            <a:r>
              <a:rPr lang="fr-FR" dirty="0">
                <a:solidFill>
                  <a:schemeClr val="accent4"/>
                </a:solidFill>
                <a:latin typeface="Star Jedi" panose="040B0000000000000000" pitchFamily="82" charset="0"/>
              </a:rPr>
              <a:t>)</a:t>
            </a:r>
          </a:p>
          <a:p>
            <a:pPr marL="285750" indent="-285750">
              <a:buFont typeface="Arial" panose="020B0604020202020204" pitchFamily="34" charset="0"/>
              <a:buChar char="•"/>
            </a:pPr>
            <a:r>
              <a:rPr lang="fr-FR" dirty="0">
                <a:solidFill>
                  <a:schemeClr val="accent4"/>
                </a:solidFill>
                <a:latin typeface="Star Jedi" panose="040B0000000000000000" pitchFamily="82" charset="0"/>
              </a:rPr>
              <a:t>Transformation en csv</a:t>
            </a:r>
          </a:p>
          <a:p>
            <a:pPr marL="285750" indent="-285750">
              <a:buFont typeface="Arial" panose="020B0604020202020204" pitchFamily="34" charset="0"/>
              <a:buChar char="•"/>
            </a:pPr>
            <a:r>
              <a:rPr lang="fr-FR" dirty="0">
                <a:solidFill>
                  <a:schemeClr val="accent4"/>
                </a:solidFill>
                <a:latin typeface="Star Jedi" panose="040B0000000000000000" pitchFamily="82" charset="0"/>
              </a:rPr>
              <a:t>Création des graphes (</a:t>
            </a:r>
            <a:r>
              <a:rPr lang="fr-FR" dirty="0" err="1">
                <a:solidFill>
                  <a:schemeClr val="accent4"/>
                </a:solidFill>
                <a:latin typeface="Star Jedi" panose="040B0000000000000000" pitchFamily="82" charset="0"/>
              </a:rPr>
              <a:t>pyvis</a:t>
            </a:r>
            <a:r>
              <a:rPr lang="fr-FR" dirty="0">
                <a:solidFill>
                  <a:schemeClr val="accent4"/>
                </a:solidFill>
                <a:latin typeface="Star Jedi" panose="040B0000000000000000" pitchFamily="82" charset="0"/>
              </a:rPr>
              <a:t>)</a:t>
            </a:r>
          </a:p>
        </p:txBody>
      </p:sp>
      <p:pic>
        <p:nvPicPr>
          <p:cNvPr id="5122" name="Picture 2">
            <a:extLst>
              <a:ext uri="{FF2B5EF4-FFF2-40B4-BE49-F238E27FC236}">
                <a16:creationId xmlns:a16="http://schemas.microsoft.com/office/drawing/2014/main" id="{5851B4EA-EF83-B64B-C87C-E1EAB47089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879" y="4509665"/>
            <a:ext cx="2381067" cy="7050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 Icônes marques et logotypes gratuites">
            <a:extLst>
              <a:ext uri="{FF2B5EF4-FFF2-40B4-BE49-F238E27FC236}">
                <a16:creationId xmlns:a16="http://schemas.microsoft.com/office/drawing/2014/main" id="{54ECB678-23A0-19B5-965D-AD2AC02E89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3446" y="4337708"/>
            <a:ext cx="1064871" cy="10648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ml | Icons Gratuite">
            <a:extLst>
              <a:ext uri="{FF2B5EF4-FFF2-40B4-BE49-F238E27FC236}">
                <a16:creationId xmlns:a16="http://schemas.microsoft.com/office/drawing/2014/main" id="{F7728D94-4BBC-0F23-5B9F-8A07A39E1C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78890" y="4226943"/>
            <a:ext cx="1064871" cy="1064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90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0" end="0"/>
                                            </p:txEl>
                                          </p:spTgt>
                                        </p:tgtEl>
                                        <p:attrNameLst>
                                          <p:attrName>style.visibility</p:attrName>
                                        </p:attrNameLst>
                                      </p:cBhvr>
                                      <p:to>
                                        <p:strVal val="visible"/>
                                      </p:to>
                                    </p:set>
                                    <p:animEffect transition="in" filter="fade">
                                      <p:cBhvr>
                                        <p:cTn id="42" dur="500"/>
                                        <p:tgtEl>
                                          <p:spTgt spid="1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1" end="1"/>
                                            </p:txEl>
                                          </p:spTgt>
                                        </p:tgtEl>
                                        <p:attrNameLst>
                                          <p:attrName>style.visibility</p:attrName>
                                        </p:attrNameLst>
                                      </p:cBhvr>
                                      <p:to>
                                        <p:strVal val="visible"/>
                                      </p:to>
                                    </p:set>
                                    <p:animEffect transition="in" filter="fade">
                                      <p:cBhvr>
                                        <p:cTn id="47" dur="500"/>
                                        <p:tgtEl>
                                          <p:spTgt spid="11">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2" end="2"/>
                                            </p:txEl>
                                          </p:spTgt>
                                        </p:tgtEl>
                                        <p:attrNameLst>
                                          <p:attrName>style.visibility</p:attrName>
                                        </p:attrNameLst>
                                      </p:cBhvr>
                                      <p:to>
                                        <p:strVal val="visible"/>
                                      </p:to>
                                    </p:set>
                                    <p:animEffect transition="in" filter="fade">
                                      <p:cBhvr>
                                        <p:cTn id="52" dur="500"/>
                                        <p:tgtEl>
                                          <p:spTgt spid="11">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122"/>
                                        </p:tgtEl>
                                        <p:attrNameLst>
                                          <p:attrName>style.visibility</p:attrName>
                                        </p:attrNameLst>
                                      </p:cBhvr>
                                      <p:to>
                                        <p:strVal val="visible"/>
                                      </p:to>
                                    </p:set>
                                    <p:animEffect transition="in" filter="fade">
                                      <p:cBhvr>
                                        <p:cTn id="57" dur="500"/>
                                        <p:tgtEl>
                                          <p:spTgt spid="5122"/>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026"/>
                                        </p:tgtEl>
                                        <p:attrNameLst>
                                          <p:attrName>style.visibility</p:attrName>
                                        </p:attrNameLst>
                                      </p:cBhvr>
                                      <p:to>
                                        <p:strVal val="visible"/>
                                      </p:to>
                                    </p:set>
                                    <p:animEffect transition="in" filter="fade">
                                      <p:cBhvr>
                                        <p:cTn id="61" dur="500"/>
                                        <p:tgtEl>
                                          <p:spTgt spid="1026"/>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1028"/>
                                        </p:tgtEl>
                                        <p:attrNameLst>
                                          <p:attrName>style.visibility</p:attrName>
                                        </p:attrNameLst>
                                      </p:cBhvr>
                                      <p:to>
                                        <p:strVal val="visible"/>
                                      </p:to>
                                    </p:set>
                                    <p:animEffect transition="in" filter="fade">
                                      <p:cBhvr>
                                        <p:cTn id="6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66" repeatCount="indefinite" fill="hold" display="0">
                  <p:stCondLst>
                    <p:cond delay="indefinite"/>
                  </p:stCondLst>
                </p:cTn>
                <p:tgtEl>
                  <p:spTgt spid="5"/>
                </p:tgtEl>
              </p:cMediaNode>
            </p:video>
            <p:seq concurrent="1" nextAc="seek">
              <p:cTn id="67" restart="whenNotActive" fill="hold" evtFilter="cancelBubble" nodeType="interactiveSeq">
                <p:stCondLst>
                  <p:cond evt="onClick" delay="0">
                    <p:tgtEl>
                      <p:spTgt spid="5"/>
                    </p:tgtEl>
                  </p:cond>
                </p:stCondLst>
                <p:endSync evt="end" delay="0">
                  <p:rtn val="all"/>
                </p:endSync>
                <p:childTnLst>
                  <p:par>
                    <p:cTn id="68" fill="hold">
                      <p:stCondLst>
                        <p:cond delay="0"/>
                      </p:stCondLst>
                      <p:childTnLst>
                        <p:par>
                          <p:cTn id="69" fill="hold">
                            <p:stCondLst>
                              <p:cond delay="0"/>
                            </p:stCondLst>
                            <p:childTnLst>
                              <p:par>
                                <p:cTn id="70" presetID="2" presetClass="mediacall" presetSubtype="0" fill="hold" nodeType="clickEffect">
                                  <p:stCondLst>
                                    <p:cond delay="0"/>
                                  </p:stCondLst>
                                  <p:childTnLst>
                                    <p:cmd type="call" cmd="togglePause">
                                      <p:cBhvr>
                                        <p:cTn id="71" dur="1" fill="hold"/>
                                        <p:tgtEl>
                                          <p:spTgt spid="5"/>
                                        </p:tgtEl>
                                      </p:cBhvr>
                                    </p:cmd>
                                  </p:childTnLst>
                                </p:cTn>
                              </p:par>
                            </p:childTnLst>
                          </p:cTn>
                        </p:par>
                      </p:childTnLst>
                    </p:cTn>
                  </p:par>
                </p:childTnLst>
              </p:cTn>
              <p:nextCondLst>
                <p:cond evt="onClick" delay="0">
                  <p:tgtEl>
                    <p:spTgt spid="5"/>
                  </p:tgtEl>
                </p:cond>
              </p:nextCondLst>
            </p:seq>
          </p:childTnLst>
        </p:cTn>
      </p:par>
    </p:tnLst>
    <p:bldLst>
      <p:bldP spid="3" grpId="0" animBg="1"/>
      <p:bldP spid="8" grpId="0"/>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éo 4" title="Terre pivotant">
            <a:hlinkClick r:id="" action="ppaction://media"/>
            <a:extLst>
              <a:ext uri="{FF2B5EF4-FFF2-40B4-BE49-F238E27FC236}">
                <a16:creationId xmlns:a16="http://schemas.microsoft.com/office/drawing/2014/main" id="{AD3E275C-1EB8-CC60-0282-3ABC3169A1B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6" name="ZoneTexte 5">
            <a:extLst>
              <a:ext uri="{FF2B5EF4-FFF2-40B4-BE49-F238E27FC236}">
                <a16:creationId xmlns:a16="http://schemas.microsoft.com/office/drawing/2014/main" id="{48CF3BA9-AB11-76AB-0988-50843795A597}"/>
              </a:ext>
            </a:extLst>
          </p:cNvPr>
          <p:cNvSpPr txBox="1"/>
          <p:nvPr/>
        </p:nvSpPr>
        <p:spPr>
          <a:xfrm>
            <a:off x="2647950" y="117326"/>
            <a:ext cx="6896100" cy="954107"/>
          </a:xfrm>
          <a:prstGeom prst="rect">
            <a:avLst/>
          </a:prstGeom>
          <a:solidFill>
            <a:schemeClr val="tx1"/>
          </a:solidFill>
          <a:ln w="38100">
            <a:solidFill>
              <a:schemeClr val="accent4"/>
            </a:solidFill>
          </a:ln>
        </p:spPr>
        <p:txBody>
          <a:bodyPr wrap="square" rtlCol="0">
            <a:spAutoFit/>
          </a:bodyPr>
          <a:lstStyle/>
          <a:p>
            <a:pPr algn="ctr"/>
            <a:r>
              <a:rPr lang="fr-FR" sz="2800" b="1" dirty="0">
                <a:solidFill>
                  <a:schemeClr val="accent4"/>
                </a:solidFill>
                <a:latin typeface="Star Jedi" panose="040B0000000000000000" pitchFamily="82" charset="0"/>
              </a:rPr>
              <a:t>quelle est la répartition des genres dans l’ordre </a:t>
            </a:r>
            <a:r>
              <a:rPr lang="fr-FR" sz="2800" b="1" dirty="0" err="1">
                <a:solidFill>
                  <a:schemeClr val="accent4"/>
                </a:solidFill>
                <a:latin typeface="Star Jedi" panose="040B0000000000000000" pitchFamily="82" charset="0"/>
              </a:rPr>
              <a:t>jedi</a:t>
            </a:r>
            <a:r>
              <a:rPr lang="fr-FR" sz="2800" b="1" dirty="0">
                <a:solidFill>
                  <a:schemeClr val="accent4"/>
                </a:solidFill>
                <a:latin typeface="Star Jedi" panose="040B0000000000000000" pitchFamily="82" charset="0"/>
              </a:rPr>
              <a:t> ?</a:t>
            </a:r>
          </a:p>
        </p:txBody>
      </p:sp>
      <p:sp>
        <p:nvSpPr>
          <p:cNvPr id="7" name="Rectangle : coins arrondis 6">
            <a:extLst>
              <a:ext uri="{FF2B5EF4-FFF2-40B4-BE49-F238E27FC236}">
                <a16:creationId xmlns:a16="http://schemas.microsoft.com/office/drawing/2014/main" id="{9ED9AFB7-312E-95D8-DB20-0D20DED8D678}"/>
              </a:ext>
            </a:extLst>
          </p:cNvPr>
          <p:cNvSpPr/>
          <p:nvPr/>
        </p:nvSpPr>
        <p:spPr>
          <a:xfrm>
            <a:off x="6233160" y="1889760"/>
            <a:ext cx="5707380" cy="3313228"/>
          </a:xfrm>
          <a:prstGeom prst="round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5000"/>
              </a:lnSpc>
            </a:pP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SELECT</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DISTINCT</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jediLabel</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genderLabel</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WHERE</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SERVICE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wikibase:label</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bd:serviceParam</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wikibase:</a:t>
            </a:r>
            <a:r>
              <a:rPr lang="fr-FR" sz="1100" dirty="0" err="1">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language</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C41A16"/>
                </a:solidFill>
                <a:effectLst/>
                <a:latin typeface="Consolas" panose="020B0609020204030204" pitchFamily="49" charset="0"/>
                <a:ea typeface="Times New Roman" panose="02020603050405020304" pitchFamily="18" charset="0"/>
                <a:cs typeface="Times New Roman" panose="02020603050405020304" pitchFamily="18" charset="0"/>
              </a:rPr>
              <a:t>"en"</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SELECT</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gender</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WHERE</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p:P106 ?isJedi0.</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?isJedi0 (ps:P106/(wdt:P279*)) wd:Q51724.}</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a:solidFill>
                  <a:srgbClr val="AA0D91"/>
                </a:solidFill>
                <a:effectLst/>
                <a:latin typeface="Consolas" panose="020B0609020204030204" pitchFamily="49" charset="0"/>
                <a:ea typeface="Times New Roman" panose="02020603050405020304" pitchFamily="18" charset="0"/>
                <a:cs typeface="Times New Roman" panose="02020603050405020304" pitchFamily="18" charset="0"/>
              </a:rPr>
              <a:t>UNION</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p:P463 ?isJedi1.</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?isJedi1 (ps:P463/(wdt:P279*)) wd:Q51724.}</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jedi</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wdt:P21 ?</a:t>
            </a:r>
            <a:r>
              <a:rPr lang="fr-FR" sz="1100" dirty="0" err="1">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gender</a:t>
            </a: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  }</a:t>
            </a:r>
            <a:b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br>
            <a:r>
              <a:rPr lang="fr-FR" sz="1100" dirty="0">
                <a:solidFill>
                  <a:srgbClr val="000000"/>
                </a:solidFill>
                <a:effectLst/>
                <a:latin typeface="Consolas" panose="020B0609020204030204" pitchFamily="49" charset="0"/>
                <a:ea typeface="Times New Roman" panose="02020603050405020304" pitchFamily="18" charset="0"/>
                <a:cs typeface="Times New Roman" panose="02020603050405020304" pitchFamily="18" charset="0"/>
              </a:rPr>
              <a:t>}</a:t>
            </a:r>
            <a:endParaRPr lang="fr-FR" sz="1100" dirty="0">
              <a:effectLst/>
              <a:latin typeface="Arial" panose="020B0604020202020204" pitchFamily="34" charset="0"/>
              <a:ea typeface="Arial" panose="020B0604020202020204" pitchFamily="34" charset="0"/>
            </a:endParaRPr>
          </a:p>
        </p:txBody>
      </p:sp>
      <p:pic>
        <p:nvPicPr>
          <p:cNvPr id="7170" name="Picture 2">
            <a:extLst>
              <a:ext uri="{FF2B5EF4-FFF2-40B4-BE49-F238E27FC236}">
                <a16:creationId xmlns:a16="http://schemas.microsoft.com/office/drawing/2014/main" id="{08F0C279-D60F-2327-9EA5-8F1A5EB1B0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5424"/>
          <a:stretch/>
        </p:blipFill>
        <p:spPr bwMode="auto">
          <a:xfrm>
            <a:off x="251460" y="2230971"/>
            <a:ext cx="5417820" cy="2630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49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3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170"/>
                                        </p:tgtEl>
                                        <p:attrNameLst>
                                          <p:attrName>style.visibility</p:attrName>
                                        </p:attrNameLst>
                                      </p:cBhvr>
                                      <p:to>
                                        <p:strVal val="visible"/>
                                      </p:to>
                                    </p:set>
                                    <p:animEffect transition="in" filter="fade">
                                      <p:cBhvr>
                                        <p:cTn id="16" dur="5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7" repeatCount="indefinite"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bldLst>
      <p:bldP spid="7"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1.png"/></Relationships>
</file>

<file path=ppt/webextensions/_rels/webextension3.xml.rels><?xml version="1.0" encoding="UTF-8" standalone="yes"?>
<Relationships xmlns="http://schemas.openxmlformats.org/package/2006/relationships"><Relationship Id="rId1" Type="http://schemas.openxmlformats.org/officeDocument/2006/relationships/image" Target="../media/image23.png"/></Relationships>
</file>

<file path=ppt/webextensions/webextension1.xml><?xml version="1.0" encoding="utf-8"?>
<we:webextension xmlns:we="http://schemas.microsoft.com/office/webextensions/webextension/2010/11" id="{736F3ECD-F2C0-4F12-9950-3AD4C17AD937}">
  <we:reference id="wa104295828" version="1.9.0.0" store="fr-F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mrbellazia.github.io/KnowledgeGrapheJedi/genders.html&quot;,&quot;values&quot;:{},&quot;data&quot;:{&quot;uri&quot;:&quot;mrbellazia.github.io/KnowledgeGrapheJedi/genders.html&quot;},&quot;secure&quot;:false}],&quot;name&quot;:&quot;mrbellazia.github.io/KnowledgeGrapheJedi/genders.html&quot;,&quot;timeline&quot;:null,&quot;analytics&quot;:null},&quot;hostVersion&quot;:{&quot;major&quot;:0,&quot;minor&quot;:1}}"/>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E3C8158-07AC-4406-8E60-F0B36D340D3C}">
  <we:reference id="wa104295828" version="1.9.0.0" store="fr-F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mrbellazia.github.io/KnowledgeGrapheJedi/students.html&quot;,&quot;values&quot;:{},&quot;data&quot;:{&quot;uri&quot;:&quot;mrbellazia.github.io/KnowledgeGrapheJedi/students.html&quot;},&quot;secure&quot;:false}],&quot;name&quot;:&quot;mrbellazia.github.io/KnowledgeGrapheJedi/students.html&quot;,&quot;timeline&quot;:null,&quot;analytics&quot;:null},&quot;hostVersion&quot;:{&quot;major&quot;:0,&quot;minor&quot;:1}}"/>
  </we:properties>
  <we:bindings/>
  <we:snapshot xmlns:r="http://schemas.openxmlformats.org/officeDocument/2006/relationships" r:embed="rId1"/>
</we:webextension>
</file>

<file path=ppt/webextensions/webextension3.xml><?xml version="1.0" encoding="utf-8"?>
<we:webextension xmlns:we="http://schemas.microsoft.com/office/webextensions/webextension/2010/11" id="{4057F305-E287-42F8-BBA1-85ADB4D7AD9F}">
  <we:reference id="wa104295828" version="1.9.0.0" store="fr-FR"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mrbellazia.github.io/KnowledgeGrapheJedi/actorfilm.html&quot;,&quot;values&quot;:{},&quot;data&quot;:{&quot;uri&quot;:&quot;mrbellazia.github.io/KnowledgeGrapheJedi/actorfilm.html&quot;},&quot;secure&quot;:false}],&quot;name&quot;:&quot;mrbellazia.github.io/KnowledgeGrapheJedi/actorfilm.html&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731</TotalTime>
  <Words>2060</Words>
  <Application>Microsoft Office PowerPoint</Application>
  <PresentationFormat>Grand écran</PresentationFormat>
  <Paragraphs>99</Paragraphs>
  <Slides>17</Slides>
  <Notes>5</Notes>
  <HiddenSlides>0</HiddenSlides>
  <MMClips>13</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17</vt:i4>
      </vt:variant>
    </vt:vector>
  </HeadingPairs>
  <TitlesOfParts>
    <vt:vector size="24" baseType="lpstr">
      <vt:lpstr>Arial</vt:lpstr>
      <vt:lpstr>Calibri</vt:lpstr>
      <vt:lpstr>Calibri Light</vt:lpstr>
      <vt:lpstr>Consolas</vt:lpstr>
      <vt:lpstr>Courier New</vt:lpstr>
      <vt:lpstr>Star Jedi</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Théo Jubard</dc:creator>
  <cp:lastModifiedBy>Théo Jubard</cp:lastModifiedBy>
  <cp:revision>22</cp:revision>
  <dcterms:created xsi:type="dcterms:W3CDTF">2022-12-07T12:40:17Z</dcterms:created>
  <dcterms:modified xsi:type="dcterms:W3CDTF">2022-12-09T07:50:41Z</dcterms:modified>
</cp:coreProperties>
</file>